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  <p:sldId id="339" r:id="rId107"/>
    <p:sldId id="340" r:id="rId108"/>
    <p:sldId id="341" r:id="rId109"/>
    <p:sldId id="342" r:id="rId110"/>
    <p:sldId id="343" r:id="rId111"/>
    <p:sldId id="344" r:id="rId112"/>
    <p:sldId id="345" r:id="rId113"/>
    <p:sldId id="346" r:id="rId114"/>
    <p:sldId id="347" r:id="rId115"/>
    <p:sldId id="348" r:id="rId116"/>
    <p:sldId id="349" r:id="rId117"/>
    <p:sldId id="350" r:id="rId118"/>
    <p:sldId id="351" r:id="rId119"/>
    <p:sldId id="352" r:id="rId120"/>
    <p:sldId id="353" r:id="rId121"/>
    <p:sldId id="354" r:id="rId122"/>
    <p:sldId id="355" r:id="rId123"/>
    <p:sldId id="356" r:id="rId124"/>
    <p:sldId id="357" r:id="rId125"/>
    <p:sldId id="358" r:id="rId126"/>
    <p:sldId id="359" r:id="rId127"/>
    <p:sldId id="360" r:id="rId1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a" charset="1" panose="00000500000000000000"/>
      <p:regular r:id="rId10"/>
    </p:embeddedFont>
    <p:embeddedFont>
      <p:font typeface="Lato" charset="1" panose="020F0502020204030203"/>
      <p:regular r:id="rId11"/>
    </p:embeddedFont>
    <p:embeddedFont>
      <p:font typeface="Lato Bold" charset="1" panose="020F0502020204030203"/>
      <p:regular r:id="rId12"/>
    </p:embeddedFont>
    <p:embeddedFont>
      <p:font typeface="Lato Italics" charset="1" panose="020F0502020204030203"/>
      <p:regular r:id="rId13"/>
    </p:embeddedFont>
    <p:embeddedFont>
      <p:font typeface="Lato Bold Italics" charset="1" panose="020F0502020204030203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Light" charset="1" panose="020B03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Ultra-Bold" charset="1" panose="00000000000000000000"/>
      <p:regular r:id="rId21"/>
    </p:embeddedFont>
    <p:embeddedFont>
      <p:font typeface="Open Sans Ultra-Bold Italics" charset="1" panose="00000000000000000000"/>
      <p:regular r:id="rId22"/>
    </p:embeddedFont>
    <p:embeddedFont>
      <p:font typeface="Chonburi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77.xml" Type="http://schemas.openxmlformats.org/officeDocument/2006/relationships/slide"/><Relationship Id="rId101" Target="slides/slide78.xml" Type="http://schemas.openxmlformats.org/officeDocument/2006/relationships/slide"/><Relationship Id="rId102" Target="slides/slide79.xml" Type="http://schemas.openxmlformats.org/officeDocument/2006/relationships/slide"/><Relationship Id="rId103" Target="slides/slide80.xml" Type="http://schemas.openxmlformats.org/officeDocument/2006/relationships/slide"/><Relationship Id="rId104" Target="slides/slide81.xml" Type="http://schemas.openxmlformats.org/officeDocument/2006/relationships/slide"/><Relationship Id="rId105" Target="slides/slide82.xml" Type="http://schemas.openxmlformats.org/officeDocument/2006/relationships/slide"/><Relationship Id="rId106" Target="slides/slide83.xml" Type="http://schemas.openxmlformats.org/officeDocument/2006/relationships/slide"/><Relationship Id="rId107" Target="slides/slide84.xml" Type="http://schemas.openxmlformats.org/officeDocument/2006/relationships/slide"/><Relationship Id="rId108" Target="slides/slide85.xml" Type="http://schemas.openxmlformats.org/officeDocument/2006/relationships/slide"/><Relationship Id="rId109" Target="slides/slide86.xml" Type="http://schemas.openxmlformats.org/officeDocument/2006/relationships/slide"/><Relationship Id="rId11" Target="fonts/font11.fntdata" Type="http://schemas.openxmlformats.org/officeDocument/2006/relationships/font"/><Relationship Id="rId110" Target="slides/slide87.xml" Type="http://schemas.openxmlformats.org/officeDocument/2006/relationships/slide"/><Relationship Id="rId111" Target="slides/slide88.xml" Type="http://schemas.openxmlformats.org/officeDocument/2006/relationships/slide"/><Relationship Id="rId112" Target="slides/slide89.xml" Type="http://schemas.openxmlformats.org/officeDocument/2006/relationships/slide"/><Relationship Id="rId113" Target="slides/slide90.xml" Type="http://schemas.openxmlformats.org/officeDocument/2006/relationships/slide"/><Relationship Id="rId114" Target="slides/slide91.xml" Type="http://schemas.openxmlformats.org/officeDocument/2006/relationships/slide"/><Relationship Id="rId115" Target="slides/slide92.xml" Type="http://schemas.openxmlformats.org/officeDocument/2006/relationships/slide"/><Relationship Id="rId116" Target="slides/slide93.xml" Type="http://schemas.openxmlformats.org/officeDocument/2006/relationships/slide"/><Relationship Id="rId117" Target="slides/slide94.xml" Type="http://schemas.openxmlformats.org/officeDocument/2006/relationships/slide"/><Relationship Id="rId118" Target="slides/slide95.xml" Type="http://schemas.openxmlformats.org/officeDocument/2006/relationships/slide"/><Relationship Id="rId119" Target="slides/slide96.xml" Type="http://schemas.openxmlformats.org/officeDocument/2006/relationships/slide"/><Relationship Id="rId12" Target="fonts/font12.fntdata" Type="http://schemas.openxmlformats.org/officeDocument/2006/relationships/font"/><Relationship Id="rId120" Target="slides/slide97.xml" Type="http://schemas.openxmlformats.org/officeDocument/2006/relationships/slide"/><Relationship Id="rId121" Target="slides/slide98.xml" Type="http://schemas.openxmlformats.org/officeDocument/2006/relationships/slide"/><Relationship Id="rId122" Target="slides/slide99.xml" Type="http://schemas.openxmlformats.org/officeDocument/2006/relationships/slide"/><Relationship Id="rId123" Target="slides/slide100.xml" Type="http://schemas.openxmlformats.org/officeDocument/2006/relationships/slide"/><Relationship Id="rId124" Target="slides/slide101.xml" Type="http://schemas.openxmlformats.org/officeDocument/2006/relationships/slide"/><Relationship Id="rId125" Target="slides/slide102.xml" Type="http://schemas.openxmlformats.org/officeDocument/2006/relationships/slide"/><Relationship Id="rId126" Target="slides/slide103.xml" Type="http://schemas.openxmlformats.org/officeDocument/2006/relationships/slide"/><Relationship Id="rId127" Target="slides/slide104.xml" Type="http://schemas.openxmlformats.org/officeDocument/2006/relationships/slide"/><Relationship Id="rId128" Target="slides/slide105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58" Target="slides/slide35.xml" Type="http://schemas.openxmlformats.org/officeDocument/2006/relationships/slide"/><Relationship Id="rId59" Target="slides/slide36.xml" Type="http://schemas.openxmlformats.org/officeDocument/2006/relationships/slide"/><Relationship Id="rId6" Target="fonts/font6.fntdata" Type="http://schemas.openxmlformats.org/officeDocument/2006/relationships/font"/><Relationship Id="rId60" Target="slides/slide37.xml" Type="http://schemas.openxmlformats.org/officeDocument/2006/relationships/slide"/><Relationship Id="rId61" Target="slides/slide38.xml" Type="http://schemas.openxmlformats.org/officeDocument/2006/relationships/slide"/><Relationship Id="rId62" Target="slides/slide39.xml" Type="http://schemas.openxmlformats.org/officeDocument/2006/relationships/slide"/><Relationship Id="rId63" Target="slides/slide40.xml" Type="http://schemas.openxmlformats.org/officeDocument/2006/relationships/slide"/><Relationship Id="rId64" Target="slides/slide41.xml" Type="http://schemas.openxmlformats.org/officeDocument/2006/relationships/slide"/><Relationship Id="rId65" Target="slides/slide42.xml" Type="http://schemas.openxmlformats.org/officeDocument/2006/relationships/slide"/><Relationship Id="rId66" Target="slides/slide43.xml" Type="http://schemas.openxmlformats.org/officeDocument/2006/relationships/slide"/><Relationship Id="rId67" Target="slides/slide44.xml" Type="http://schemas.openxmlformats.org/officeDocument/2006/relationships/slide"/><Relationship Id="rId68" Target="slides/slide45.xml" Type="http://schemas.openxmlformats.org/officeDocument/2006/relationships/slide"/><Relationship Id="rId69" Target="slides/slide46.xml" Type="http://schemas.openxmlformats.org/officeDocument/2006/relationships/slide"/><Relationship Id="rId7" Target="fonts/font7.fntdata" Type="http://schemas.openxmlformats.org/officeDocument/2006/relationships/font"/><Relationship Id="rId70" Target="slides/slide47.xml" Type="http://schemas.openxmlformats.org/officeDocument/2006/relationships/slide"/><Relationship Id="rId71" Target="slides/slide48.xml" Type="http://schemas.openxmlformats.org/officeDocument/2006/relationships/slide"/><Relationship Id="rId72" Target="slides/slide49.xml" Type="http://schemas.openxmlformats.org/officeDocument/2006/relationships/slide"/><Relationship Id="rId73" Target="slides/slide50.xml" Type="http://schemas.openxmlformats.org/officeDocument/2006/relationships/slide"/><Relationship Id="rId74" Target="slides/slide51.xml" Type="http://schemas.openxmlformats.org/officeDocument/2006/relationships/slide"/><Relationship Id="rId75" Target="slides/slide52.xml" Type="http://schemas.openxmlformats.org/officeDocument/2006/relationships/slide"/><Relationship Id="rId76" Target="slides/slide53.xml" Type="http://schemas.openxmlformats.org/officeDocument/2006/relationships/slide"/><Relationship Id="rId77" Target="slides/slide54.xml" Type="http://schemas.openxmlformats.org/officeDocument/2006/relationships/slide"/><Relationship Id="rId78" Target="slides/slide55.xml" Type="http://schemas.openxmlformats.org/officeDocument/2006/relationships/slide"/><Relationship Id="rId79" Target="slides/slide56.xml" Type="http://schemas.openxmlformats.org/officeDocument/2006/relationships/slide"/><Relationship Id="rId8" Target="fonts/font8.fntdata" Type="http://schemas.openxmlformats.org/officeDocument/2006/relationships/font"/><Relationship Id="rId80" Target="slides/slide57.xml" Type="http://schemas.openxmlformats.org/officeDocument/2006/relationships/slide"/><Relationship Id="rId81" Target="slides/slide58.xml" Type="http://schemas.openxmlformats.org/officeDocument/2006/relationships/slide"/><Relationship Id="rId82" Target="slides/slide59.xml" Type="http://schemas.openxmlformats.org/officeDocument/2006/relationships/slide"/><Relationship Id="rId83" Target="slides/slide60.xml" Type="http://schemas.openxmlformats.org/officeDocument/2006/relationships/slide"/><Relationship Id="rId84" Target="slides/slide61.xml" Type="http://schemas.openxmlformats.org/officeDocument/2006/relationships/slide"/><Relationship Id="rId85" Target="slides/slide62.xml" Type="http://schemas.openxmlformats.org/officeDocument/2006/relationships/slide"/><Relationship Id="rId86" Target="slides/slide63.xml" Type="http://schemas.openxmlformats.org/officeDocument/2006/relationships/slide"/><Relationship Id="rId87" Target="slides/slide64.xml" Type="http://schemas.openxmlformats.org/officeDocument/2006/relationships/slide"/><Relationship Id="rId88" Target="slides/slide65.xml" Type="http://schemas.openxmlformats.org/officeDocument/2006/relationships/slide"/><Relationship Id="rId89" Target="slides/slide66.xml" Type="http://schemas.openxmlformats.org/officeDocument/2006/relationships/slide"/><Relationship Id="rId9" Target="fonts/font9.fntdata" Type="http://schemas.openxmlformats.org/officeDocument/2006/relationships/font"/><Relationship Id="rId90" Target="slides/slide67.xml" Type="http://schemas.openxmlformats.org/officeDocument/2006/relationships/slide"/><Relationship Id="rId91" Target="slides/slide68.xml" Type="http://schemas.openxmlformats.org/officeDocument/2006/relationships/slide"/><Relationship Id="rId92" Target="slides/slide69.xml" Type="http://schemas.openxmlformats.org/officeDocument/2006/relationships/slide"/><Relationship Id="rId93" Target="slides/slide70.xml" Type="http://schemas.openxmlformats.org/officeDocument/2006/relationships/slide"/><Relationship Id="rId94" Target="slides/slide71.xml" Type="http://schemas.openxmlformats.org/officeDocument/2006/relationships/slide"/><Relationship Id="rId95" Target="slides/slide72.xml" Type="http://schemas.openxmlformats.org/officeDocument/2006/relationships/slide"/><Relationship Id="rId96" Target="slides/slide73.xml" Type="http://schemas.openxmlformats.org/officeDocument/2006/relationships/slide"/><Relationship Id="rId97" Target="slides/slide74.xml" Type="http://schemas.openxmlformats.org/officeDocument/2006/relationships/slide"/><Relationship Id="rId98" Target="slides/slide75.xml" Type="http://schemas.openxmlformats.org/officeDocument/2006/relationships/slide"/><Relationship Id="rId99" Target="slides/slide7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2399" y="-3830879"/>
            <a:ext cx="6166608" cy="6166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18287"/>
            <a:ext cx="16230600" cy="51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37"/>
              </a:lnSpc>
            </a:pPr>
            <a:r>
              <a:rPr lang="en-US" sz="9812">
                <a:solidFill>
                  <a:srgbClr val="1C3879"/>
                </a:solidFill>
                <a:latin typeface="Alata"/>
              </a:rPr>
              <a:t>Automated Testing for Cost Control of a Construction Project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170" y="-1131672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74587" y="914400"/>
            <a:ext cx="553882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cs typeface="Alata"/>
              </a:rPr>
              <a:t>ผลที่คาดว่าจะได้รับ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3200"/>
            <a:ext cx="16230600" cy="471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7" indent="-485773" lvl="1">
              <a:lnSpc>
                <a:spcPts val="6299"/>
              </a:lnSpc>
              <a:buAutoNum type="arabicPeriod" startAt="1"/>
            </a:pPr>
            <a:r>
              <a:rPr lang="en-US" sz="4499">
                <a:solidFill>
                  <a:srgbClr val="FFFFFF"/>
                </a:solidFill>
                <a:cs typeface="Alata"/>
              </a:rPr>
              <a:t>ผลการศึกษา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      - ความเข้าใจระบบต้นทุนการก่อสร้างโครงการอย่างครบถ้วน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      - แนวทางในการพัฒนาระบบต้นทุนการก่อสร้างโครงการ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      - เครื่องมือและเทคนิคในการพัฒนาระบบต้นทุนการก่อสร้างโครงการ</a:t>
            </a:r>
          </a:p>
          <a:p>
            <a:pPr>
              <a:lnSpc>
                <a:spcPts val="6299"/>
              </a:lnSpc>
            </a:p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</a:rPr>
              <a:t>   2.</a:t>
            </a: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ได้ระบบที่ผ่านการทดสอบแบบ Unit Test และ E2E Test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8553450"/>
          </a:xfrm>
          <a:custGeom>
            <a:avLst/>
            <a:gdLst/>
            <a:ahLst/>
            <a:cxnLst/>
            <a:rect r="r" b="b" t="t" l="l"/>
            <a:pathLst>
              <a:path h="8553450" w="18288000">
                <a:moveTo>
                  <a:pt x="0" y="0"/>
                </a:moveTo>
                <a:lnTo>
                  <a:pt x="18288000" y="0"/>
                </a:lnTo>
                <a:lnTo>
                  <a:pt x="18288000" y="8553450"/>
                </a:lnTo>
                <a:lnTo>
                  <a:pt x="0" y="8553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63226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Logที่ได้จากการทดสอบ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80834"/>
            <a:ext cx="13234824" cy="828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</a:pPr>
            <a:r>
              <a:rPr lang="en-US" sz="4764">
                <a:solidFill>
                  <a:srgbClr val="FFFFFF"/>
                </a:solidFill>
                <a:latin typeface="Alata"/>
                <a:cs typeface="Alata"/>
              </a:rPr>
              <a:t>ผลการทดสอบ ของ AT_U</a:t>
            </a:r>
          </a:p>
          <a:p>
            <a:pPr marL="800015" indent="-400007" lvl="1">
              <a:lnSpc>
                <a:spcPts val="5187"/>
              </a:lnSpc>
              <a:buFont typeface="Arial"/>
              <a:buChar char="•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  ผลการทดสอบหน่วยแต่ละกรณี: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</a:rPr>
              <a:t>.....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10: ผ่าน</a:t>
            </a:r>
          </a:p>
          <a:p>
            <a:pPr>
              <a:lnSpc>
                <a:spcPts val="5187"/>
              </a:lnSpc>
            </a:pPr>
          </a:p>
          <a:p>
            <a:pPr marL="800015" indent="-400007" lvl="1">
              <a:lnSpc>
                <a:spcPts val="5187"/>
              </a:lnSpc>
              <a:buFont typeface="Arial"/>
              <a:buChar char="•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ในระหว่างการทดสอบ ตั้งแต่ต้นจนจบ พบปัญหาบอทหยุดการทำงาน เนื่องจาก path มีการเปลี่ยนแปลง</a:t>
            </a:r>
          </a:p>
          <a:p>
            <a:pPr>
              <a:lnSpc>
                <a:spcPts val="5187"/>
              </a:lnSpc>
            </a:pPr>
          </a:p>
          <a:p>
            <a:pPr>
              <a:lnSpc>
                <a:spcPts val="6322"/>
              </a:lnSpc>
            </a:pPr>
            <a:r>
              <a:rPr lang="en-US" sz="4516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ผู้รับเหมา: Automated ไม่ผ่าน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31904" y="0"/>
            <a:ext cx="2824192" cy="10287000"/>
          </a:xfrm>
          <a:custGeom>
            <a:avLst/>
            <a:gdLst/>
            <a:ahLst/>
            <a:cxnLst/>
            <a:rect r="r" b="b" t="t" l="l"/>
            <a:pathLst>
              <a:path h="10287000" w="2824192">
                <a:moveTo>
                  <a:pt x="0" y="0"/>
                </a:moveTo>
                <a:lnTo>
                  <a:pt x="2824192" y="0"/>
                </a:lnTo>
                <a:lnTo>
                  <a:pt x="2824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148" y="914400"/>
            <a:ext cx="16183704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ata"/>
                <a:cs typeface="Alata"/>
              </a:rPr>
              <a:t>สรุปผลการทดสอบโดยรวม ของ Unit Test และ E2E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88520"/>
            <a:ext cx="16183704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ata"/>
                <a:cs typeface="Alata"/>
              </a:rPr>
              <a:t>Unit Test : มีทั้งหมด 24 เคส จาก 5 หัวข้อ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5596" y="4164329"/>
            <a:ext cx="16183704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ata"/>
                <a:cs typeface="Alata"/>
              </a:rPr>
              <a:t>E2E Test : มีทั้งหมด 86 เคส จาก 5 หัวข้อ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86225"/>
            <a:ext cx="16207152" cy="37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4296">
                <a:solidFill>
                  <a:srgbClr val="FFFFFF"/>
                </a:solidFill>
                <a:cs typeface="Alata"/>
              </a:rPr>
              <a:t>ปัญหาโดยรวม ที่พบเจอระหว่างการทดสอบ</a:t>
            </a:r>
          </a:p>
          <a:p>
            <a:pPr>
              <a:lnSpc>
                <a:spcPts val="6014"/>
              </a:lnSpc>
            </a:pPr>
            <a:r>
              <a:rPr lang="en-US" sz="4296">
                <a:solidFill>
                  <a:srgbClr val="FFFFFF"/>
                </a:solidFill>
                <a:latin typeface="Alata"/>
                <a:cs typeface="Alata"/>
              </a:rPr>
              <a:t> - บอทไม่พบ path ของ element ในบางครั้ง</a:t>
            </a:r>
          </a:p>
          <a:p>
            <a:pPr>
              <a:lnSpc>
                <a:spcPts val="6014"/>
              </a:lnSpc>
            </a:pPr>
            <a:r>
              <a:rPr lang="en-US" sz="4296">
                <a:solidFill>
                  <a:srgbClr val="FFFFFF"/>
                </a:solidFill>
                <a:latin typeface="Alata"/>
                <a:cs typeface="Alata"/>
              </a:rPr>
              <a:t> - บอทข้ามคำสั่ง หรือข้าม Test Case ที่ทดสอบ</a:t>
            </a:r>
          </a:p>
          <a:p>
            <a:pPr>
              <a:lnSpc>
                <a:spcPts val="6014"/>
              </a:lnSpc>
            </a:pPr>
            <a:r>
              <a:rPr lang="en-US" sz="4296">
                <a:solidFill>
                  <a:srgbClr val="FFFFFF"/>
                </a:solidFill>
                <a:latin typeface="Alata"/>
                <a:cs typeface="Alata"/>
              </a:rPr>
              <a:t> - บอทหยุดการทดสอบระหว่างทดสอบในบางครั้ง ทำให้ไม่ได้ผลลัพธ์ หรือ Report ที่ชัดเจนออกมา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2148" y="914400"/>
            <a:ext cx="16183704" cy="501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cs typeface="Alata"/>
              </a:rPr>
              <a:t>ข้อบกพร่องในงาน</a:t>
            </a:r>
          </a:p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ata"/>
                <a:cs typeface="Alata"/>
              </a:rPr>
              <a:t>    - Unit Test ไม่ครอบคลุม หรือ ไม่มีการเช็ค เงื่อนไขภายในตัวระบบ</a:t>
            </a:r>
          </a:p>
          <a:p>
            <a:pPr>
              <a:lnSpc>
                <a:spcPts val="7979"/>
              </a:lnSpc>
            </a:pPr>
          </a:p>
          <a:p>
            <a:pPr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ata"/>
                <a:cs typeface="Alata"/>
              </a:rPr>
              <a:t>    - ไม่ได้ผลลัพธ์หรือ Report ในบางส่วนของการทดสอบ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>
  <p:cSld>
    <p:bg>
      <p:bgPr>
        <a:solidFill>
          <a:srgbClr val="1C38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371854"/>
            <a:ext cx="18714340" cy="9543292"/>
            <a:chOff x="0" y="0"/>
            <a:chExt cx="4928880" cy="25134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8880" cy="2513460"/>
            </a:xfrm>
            <a:custGeom>
              <a:avLst/>
              <a:gdLst/>
              <a:ahLst/>
              <a:cxnLst/>
              <a:rect r="r" b="b" t="t" l="l"/>
              <a:pathLst>
                <a:path h="2513460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59232" y="2452874"/>
            <a:ext cx="13969536" cy="26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58"/>
              </a:lnSpc>
            </a:pPr>
            <a:r>
              <a:rPr lang="en-US" sz="15684">
                <a:solidFill>
                  <a:srgbClr val="1C3879"/>
                </a:solidFill>
                <a:latin typeface="Alata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90869" y="5483492"/>
            <a:ext cx="4106263" cy="7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4"/>
              </a:lnSpc>
            </a:pPr>
            <a:r>
              <a:rPr lang="en-US" sz="4610">
                <a:solidFill>
                  <a:srgbClr val="1C3879"/>
                </a:solidFill>
                <a:latin typeface="Alata"/>
              </a:rPr>
              <a:t>Presented 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0944" y="6622941"/>
            <a:ext cx="7726113" cy="7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4"/>
              </a:lnSpc>
            </a:pPr>
            <a:r>
              <a:rPr lang="en-US" sz="4610">
                <a:solidFill>
                  <a:srgbClr val="1C3879"/>
                </a:solidFill>
                <a:cs typeface="Alata"/>
              </a:rPr>
              <a:t>นายอนุภัทร ภู่ทอง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33022" y="4373565"/>
            <a:ext cx="14621956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เทคโนโลยีที่ใช้ในการศึกษา และพัฒนา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83391" y="270075"/>
            <a:ext cx="2699276" cy="3849435"/>
            <a:chOff x="0" y="0"/>
            <a:chExt cx="2354580" cy="3357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3943115" y="270075"/>
            <a:ext cx="2665880" cy="3801810"/>
            <a:chOff x="0" y="0"/>
            <a:chExt cx="2354580" cy="3357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198716" y="891838"/>
            <a:ext cx="1868625" cy="1835146"/>
          </a:xfrm>
          <a:custGeom>
            <a:avLst/>
            <a:gdLst/>
            <a:ahLst/>
            <a:cxnLst/>
            <a:rect r="r" b="b" t="t" l="l"/>
            <a:pathLst>
              <a:path h="1835146" w="1868625">
                <a:moveTo>
                  <a:pt x="0" y="0"/>
                </a:moveTo>
                <a:lnTo>
                  <a:pt x="1868625" y="0"/>
                </a:lnTo>
                <a:lnTo>
                  <a:pt x="1868625" y="1835146"/>
                </a:lnTo>
                <a:lnTo>
                  <a:pt x="0" y="1835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26780" y="6080597"/>
            <a:ext cx="2666590" cy="3802822"/>
            <a:chOff x="0" y="0"/>
            <a:chExt cx="2354580" cy="3357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3E5BB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137687" y="6636229"/>
            <a:ext cx="2099405" cy="1819485"/>
          </a:xfrm>
          <a:custGeom>
            <a:avLst/>
            <a:gdLst/>
            <a:ahLst/>
            <a:cxnLst/>
            <a:rect r="r" b="b" t="t" l="l"/>
            <a:pathLst>
              <a:path h="1819485" w="2099405">
                <a:moveTo>
                  <a:pt x="0" y="0"/>
                </a:moveTo>
                <a:lnTo>
                  <a:pt x="2099405" y="0"/>
                </a:lnTo>
                <a:lnTo>
                  <a:pt x="2099405" y="1819485"/>
                </a:lnTo>
                <a:lnTo>
                  <a:pt x="0" y="181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16076" y="6080597"/>
            <a:ext cx="2666590" cy="3802822"/>
            <a:chOff x="0" y="0"/>
            <a:chExt cx="2354580" cy="3357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926062" y="6080597"/>
            <a:ext cx="2666590" cy="3802822"/>
            <a:chOff x="0" y="0"/>
            <a:chExt cx="2354580" cy="3357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3E5BB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024260"/>
            <a:ext cx="18288000" cy="2144806"/>
            <a:chOff x="0" y="0"/>
            <a:chExt cx="4816593" cy="5648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564887"/>
            </a:xfrm>
            <a:custGeom>
              <a:avLst/>
              <a:gdLst/>
              <a:ahLst/>
              <a:cxnLst/>
              <a:rect r="r" b="b" t="t" l="l"/>
              <a:pathLst>
                <a:path h="56488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543297"/>
                  </a:lnTo>
                  <a:cubicBezTo>
                    <a:pt x="4816592" y="555221"/>
                    <a:pt x="4806926" y="564887"/>
                    <a:pt x="4795002" y="564887"/>
                  </a:cubicBezTo>
                  <a:lnTo>
                    <a:pt x="21590" y="564887"/>
                  </a:lnTo>
                  <a:cubicBezTo>
                    <a:pt x="15864" y="564887"/>
                    <a:pt x="10372" y="562612"/>
                    <a:pt x="6324" y="558564"/>
                  </a:cubicBezTo>
                  <a:cubicBezTo>
                    <a:pt x="2275" y="554515"/>
                    <a:pt x="0" y="549023"/>
                    <a:pt x="0" y="54329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816593" cy="59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94094" y="222450"/>
            <a:ext cx="2699276" cy="3849435"/>
            <a:chOff x="0" y="0"/>
            <a:chExt cx="3599034" cy="5132580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595638" y="739133"/>
              <a:ext cx="2626632" cy="2626632"/>
            </a:xfrm>
            <a:custGeom>
              <a:avLst/>
              <a:gdLst/>
              <a:ahLst/>
              <a:cxnLst/>
              <a:rect r="r" b="b" t="t" l="l"/>
              <a:pathLst>
                <a:path h="2626632" w="2626632">
                  <a:moveTo>
                    <a:pt x="0" y="0"/>
                  </a:moveTo>
                  <a:lnTo>
                    <a:pt x="2626632" y="0"/>
                  </a:lnTo>
                  <a:lnTo>
                    <a:pt x="2626632" y="2626632"/>
                  </a:lnTo>
                  <a:lnTo>
                    <a:pt x="0" y="2626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73366" y="3685871"/>
              <a:ext cx="2872046" cy="899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6"/>
                </a:lnSpc>
              </a:pPr>
              <a:r>
                <a:rPr lang="en-US" sz="1975" spc="197">
                  <a:solidFill>
                    <a:srgbClr val="FFFFFF"/>
                  </a:solidFill>
                  <a:latin typeface="Lato Bold"/>
                </a:rPr>
                <a:t>MS SQL SERVER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218687" y="744437"/>
            <a:ext cx="2134386" cy="1934922"/>
          </a:xfrm>
          <a:custGeom>
            <a:avLst/>
            <a:gdLst/>
            <a:ahLst/>
            <a:cxnLst/>
            <a:rect r="r" b="b" t="t" l="l"/>
            <a:pathLst>
              <a:path h="1934922" w="2134386">
                <a:moveTo>
                  <a:pt x="0" y="0"/>
                </a:moveTo>
                <a:lnTo>
                  <a:pt x="2134385" y="0"/>
                </a:lnTo>
                <a:lnTo>
                  <a:pt x="2134385" y="1934922"/>
                </a:lnTo>
                <a:lnTo>
                  <a:pt x="0" y="193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900" t="-8687" r="-20475" b="-4505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189671" y="6536314"/>
            <a:ext cx="1919400" cy="1919400"/>
          </a:xfrm>
          <a:custGeom>
            <a:avLst/>
            <a:gdLst/>
            <a:ahLst/>
            <a:cxnLst/>
            <a:rect r="r" b="b" t="t" l="l"/>
            <a:pathLst>
              <a:path h="1919400" w="1919400">
                <a:moveTo>
                  <a:pt x="0" y="0"/>
                </a:moveTo>
                <a:lnTo>
                  <a:pt x="1919400" y="0"/>
                </a:lnTo>
                <a:lnTo>
                  <a:pt x="1919400" y="1919400"/>
                </a:lnTo>
                <a:lnTo>
                  <a:pt x="0" y="1919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064066" y="6756013"/>
            <a:ext cx="2351516" cy="1270017"/>
          </a:xfrm>
          <a:custGeom>
            <a:avLst/>
            <a:gdLst/>
            <a:ahLst/>
            <a:cxnLst/>
            <a:rect r="r" b="b" t="t" l="l"/>
            <a:pathLst>
              <a:path h="1270017" w="2351516">
                <a:moveTo>
                  <a:pt x="0" y="0"/>
                </a:moveTo>
                <a:lnTo>
                  <a:pt x="2351517" y="0"/>
                </a:lnTo>
                <a:lnTo>
                  <a:pt x="2351517" y="1270017"/>
                </a:lnTo>
                <a:lnTo>
                  <a:pt x="0" y="1270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042810" y="3015428"/>
            <a:ext cx="21804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FFFFFF"/>
                </a:solidFill>
                <a:latin typeface="Alata"/>
              </a:rPr>
              <a:t>VSCODE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83058" y="8574877"/>
            <a:ext cx="2154034" cy="33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5" spc="197">
                <a:solidFill>
                  <a:srgbClr val="FFFFFF"/>
                </a:solidFill>
                <a:latin typeface="Lato Bold"/>
              </a:rPr>
              <a:t>VUEJS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32699" y="8723863"/>
            <a:ext cx="2154034" cy="33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5" spc="197">
                <a:solidFill>
                  <a:srgbClr val="FFFFFF"/>
                </a:solidFill>
                <a:latin typeface="Lato Bold"/>
              </a:rPr>
              <a:t>JAVASCRIPT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82340" y="8574877"/>
            <a:ext cx="2154034" cy="33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5" spc="197">
                <a:solidFill>
                  <a:srgbClr val="FFFFFF"/>
                </a:solidFill>
                <a:latin typeface="Lato Bold"/>
              </a:rPr>
              <a:t>PHPSCRIPT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5348" y="4722328"/>
            <a:ext cx="14897305" cy="7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5800" spc="290">
                <a:solidFill>
                  <a:srgbClr val="FFFFFF"/>
                </a:solidFill>
                <a:cs typeface="Alata"/>
              </a:rPr>
              <a:t>ซอฟต์แวร์ต่างๆ ที่ใช้ในส่วนของการพัฒนาระบบ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99038" y="2810332"/>
            <a:ext cx="2154034" cy="67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5" spc="197">
                <a:solidFill>
                  <a:srgbClr val="FFFFFF"/>
                </a:solidFill>
                <a:latin typeface="Alata"/>
              </a:rPr>
              <a:t>PHP LARAVEL FRAMEWORK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4141" y="222450"/>
            <a:ext cx="2699276" cy="3849435"/>
            <a:chOff x="0" y="0"/>
            <a:chExt cx="3599034" cy="5132580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802951" y="857506"/>
              <a:ext cx="1993133" cy="2051548"/>
              <a:chOff x="0" y="0"/>
              <a:chExt cx="755249" cy="77738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55249" cy="777384"/>
              </a:xfrm>
              <a:custGeom>
                <a:avLst/>
                <a:gdLst/>
                <a:ahLst/>
                <a:cxnLst/>
                <a:rect r="r" b="b" t="t" l="l"/>
                <a:pathLst>
                  <a:path h="777384" w="755249">
                    <a:moveTo>
                      <a:pt x="264132" y="0"/>
                    </a:moveTo>
                    <a:lnTo>
                      <a:pt x="491117" y="0"/>
                    </a:lnTo>
                    <a:cubicBezTo>
                      <a:pt x="561169" y="0"/>
                      <a:pt x="628352" y="27828"/>
                      <a:pt x="677886" y="77363"/>
                    </a:cubicBezTo>
                    <a:cubicBezTo>
                      <a:pt x="727421" y="126897"/>
                      <a:pt x="755249" y="194080"/>
                      <a:pt x="755249" y="264132"/>
                    </a:cubicBezTo>
                    <a:lnTo>
                      <a:pt x="755249" y="513252"/>
                    </a:lnTo>
                    <a:cubicBezTo>
                      <a:pt x="755249" y="583304"/>
                      <a:pt x="727421" y="650487"/>
                      <a:pt x="677886" y="700021"/>
                    </a:cubicBezTo>
                    <a:cubicBezTo>
                      <a:pt x="628352" y="749556"/>
                      <a:pt x="561169" y="777384"/>
                      <a:pt x="491117" y="777384"/>
                    </a:cubicBezTo>
                    <a:lnTo>
                      <a:pt x="264132" y="777384"/>
                    </a:lnTo>
                    <a:cubicBezTo>
                      <a:pt x="194080" y="777384"/>
                      <a:pt x="126897" y="749556"/>
                      <a:pt x="77363" y="700021"/>
                    </a:cubicBezTo>
                    <a:cubicBezTo>
                      <a:pt x="27828" y="650487"/>
                      <a:pt x="0" y="583304"/>
                      <a:pt x="0" y="513252"/>
                    </a:cubicBezTo>
                    <a:lnTo>
                      <a:pt x="0" y="264132"/>
                    </a:lnTo>
                    <a:cubicBezTo>
                      <a:pt x="0" y="194080"/>
                      <a:pt x="27828" y="126897"/>
                      <a:pt x="77363" y="77363"/>
                    </a:cubicBezTo>
                    <a:cubicBezTo>
                      <a:pt x="126897" y="27828"/>
                      <a:pt x="194080" y="0"/>
                      <a:pt x="26413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755249" cy="815484"/>
              </a:xfrm>
              <a:prstGeom prst="rect">
                <a:avLst/>
              </a:prstGeom>
            </p:spPr>
            <p:txBody>
              <a:bodyPr anchor="ctr" rtlCol="false" tIns="26482" lIns="26482" bIns="26482" rIns="2648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614903" y="659849"/>
              <a:ext cx="2369229" cy="2446861"/>
            </a:xfrm>
            <a:custGeom>
              <a:avLst/>
              <a:gdLst/>
              <a:ahLst/>
              <a:cxnLst/>
              <a:rect r="r" b="b" t="t" l="l"/>
              <a:pathLst>
                <a:path h="2446861" w="2369229">
                  <a:moveTo>
                    <a:pt x="0" y="0"/>
                  </a:moveTo>
                  <a:lnTo>
                    <a:pt x="2369229" y="0"/>
                  </a:lnTo>
                  <a:lnTo>
                    <a:pt x="2369229" y="2446861"/>
                  </a:lnTo>
                  <a:lnTo>
                    <a:pt x="0" y="2446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066" t="-29125" r="-30573" b="-27385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45892" y="3370269"/>
              <a:ext cx="290725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Alata"/>
                </a:rPr>
                <a:t>ROBOT FRAMEWORK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89238" y="6022031"/>
            <a:ext cx="2699276" cy="3849435"/>
            <a:chOff x="0" y="0"/>
            <a:chExt cx="3599034" cy="51325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10849" y="684993"/>
              <a:ext cx="2575456" cy="2421717"/>
            </a:xfrm>
            <a:custGeom>
              <a:avLst/>
              <a:gdLst/>
              <a:ahLst/>
              <a:cxnLst/>
              <a:rect r="r" b="b" t="t" l="l"/>
              <a:pathLst>
                <a:path h="2421717" w="2575456">
                  <a:moveTo>
                    <a:pt x="0" y="0"/>
                  </a:moveTo>
                  <a:lnTo>
                    <a:pt x="2575456" y="0"/>
                  </a:lnTo>
                  <a:lnTo>
                    <a:pt x="2575456" y="2421717"/>
                  </a:lnTo>
                  <a:lnTo>
                    <a:pt x="0" y="242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208" t="-23823" r="-53773" b="-24342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44952" y="3565097"/>
              <a:ext cx="290725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spc="199">
                  <a:solidFill>
                    <a:srgbClr val="FFFFFF"/>
                  </a:solidFill>
                  <a:latin typeface="Lato Bold"/>
                </a:rPr>
                <a:t>MICROSOFT EXCEL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98067" y="225812"/>
            <a:ext cx="2699276" cy="3849435"/>
            <a:chOff x="0" y="0"/>
            <a:chExt cx="3599034" cy="5132580"/>
          </a:xfrm>
        </p:grpSpPr>
        <p:grpSp>
          <p:nvGrpSpPr>
            <p:cNvPr name="Group 16" id="16"/>
            <p:cNvGrpSpPr/>
            <p:nvPr/>
          </p:nvGrpSpPr>
          <p:grpSpPr>
            <a:xfrm rot="-1080000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52511" y="621493"/>
              <a:ext cx="2494013" cy="2494307"/>
            </a:xfrm>
            <a:custGeom>
              <a:avLst/>
              <a:gdLst/>
              <a:ahLst/>
              <a:cxnLst/>
              <a:rect r="r" b="b" t="t" l="l"/>
              <a:pathLst>
                <a:path h="2494307" w="2494013">
                  <a:moveTo>
                    <a:pt x="0" y="0"/>
                  </a:moveTo>
                  <a:lnTo>
                    <a:pt x="2494013" y="0"/>
                  </a:lnTo>
                  <a:lnTo>
                    <a:pt x="2494013" y="2494307"/>
                  </a:lnTo>
                  <a:lnTo>
                    <a:pt x="0" y="249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06" t="-3567" r="-4410" b="-4725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44952" y="3501597"/>
              <a:ext cx="290725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spc="199">
                  <a:solidFill>
                    <a:srgbClr val="FFFFFF"/>
                  </a:solidFill>
                  <a:latin typeface="Lato Bold"/>
                </a:rPr>
                <a:t>GOOGLE CHROME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04141" y="6022031"/>
            <a:ext cx="2699276" cy="3849435"/>
            <a:chOff x="0" y="0"/>
            <a:chExt cx="3599034" cy="513258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53767" y="659849"/>
              <a:ext cx="2491500" cy="2446861"/>
            </a:xfrm>
            <a:custGeom>
              <a:avLst/>
              <a:gdLst/>
              <a:ahLst/>
              <a:cxnLst/>
              <a:rect r="r" b="b" t="t" l="l"/>
              <a:pathLst>
                <a:path h="2446861" w="2491500">
                  <a:moveTo>
                    <a:pt x="0" y="0"/>
                  </a:moveTo>
                  <a:lnTo>
                    <a:pt x="2491500" y="0"/>
                  </a:lnTo>
                  <a:lnTo>
                    <a:pt x="2491500" y="2446861"/>
                  </a:lnTo>
                  <a:lnTo>
                    <a:pt x="0" y="2446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45892" y="3538510"/>
              <a:ext cx="290725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spc="199">
                  <a:solidFill>
                    <a:srgbClr val="FFFFFF"/>
                  </a:solidFill>
                  <a:latin typeface="Lato Bold"/>
                </a:rPr>
                <a:t>VSCODE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94362" y="6022031"/>
            <a:ext cx="2699276" cy="3849435"/>
            <a:chOff x="0" y="0"/>
            <a:chExt cx="3599034" cy="513258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599034" cy="5132580"/>
              <a:chOff x="0" y="0"/>
              <a:chExt cx="2354580" cy="335786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521312" y="634449"/>
              <a:ext cx="2591065" cy="2591065"/>
            </a:xfrm>
            <a:custGeom>
              <a:avLst/>
              <a:gdLst/>
              <a:ahLst/>
              <a:cxnLst/>
              <a:rect r="r" b="b" t="t" l="l"/>
              <a:pathLst>
                <a:path h="2591065" w="2591065">
                  <a:moveTo>
                    <a:pt x="0" y="0"/>
                  </a:moveTo>
                  <a:lnTo>
                    <a:pt x="2591066" y="0"/>
                  </a:lnTo>
                  <a:lnTo>
                    <a:pt x="2591066" y="2591066"/>
                  </a:lnTo>
                  <a:lnTo>
                    <a:pt x="0" y="2591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363220" y="3631915"/>
              <a:ext cx="290725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spc="199">
                  <a:solidFill>
                    <a:srgbClr val="FFFFFF"/>
                  </a:solidFill>
                  <a:latin typeface="Lato Bold"/>
                </a:rPr>
                <a:t>ROBOTCODE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253760" y="1748576"/>
            <a:ext cx="5534582" cy="2423925"/>
            <a:chOff x="0" y="0"/>
            <a:chExt cx="7379443" cy="323190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2053197" y="1071874"/>
              <a:ext cx="3599034" cy="2160026"/>
              <a:chOff x="0" y="0"/>
              <a:chExt cx="2354580" cy="141314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353310" cy="1413144"/>
              </a:xfrm>
              <a:custGeom>
                <a:avLst/>
                <a:gdLst/>
                <a:ahLst/>
                <a:cxnLst/>
                <a:rect r="r" b="b" t="t" l="l"/>
                <a:pathLst>
                  <a:path h="1413144" w="2353310">
                    <a:moveTo>
                      <a:pt x="784860" y="1345834"/>
                    </a:moveTo>
                    <a:cubicBezTo>
                      <a:pt x="905510" y="1386474"/>
                      <a:pt x="1042670" y="1413144"/>
                      <a:pt x="1177290" y="1413144"/>
                    </a:cubicBezTo>
                    <a:cubicBezTo>
                      <a:pt x="1311910" y="1413144"/>
                      <a:pt x="1441450" y="1390284"/>
                      <a:pt x="1560830" y="1349644"/>
                    </a:cubicBezTo>
                    <a:cubicBezTo>
                      <a:pt x="1563370" y="1348374"/>
                      <a:pt x="1565910" y="1348374"/>
                      <a:pt x="1568450" y="1347104"/>
                    </a:cubicBezTo>
                    <a:cubicBezTo>
                      <a:pt x="2016760" y="1184544"/>
                      <a:pt x="2346960" y="755284"/>
                      <a:pt x="2353310" y="258114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57963"/>
                    </a:lnTo>
                    <a:cubicBezTo>
                      <a:pt x="6350" y="757824"/>
                      <a:pt x="331470" y="1187084"/>
                      <a:pt x="784860" y="1345834"/>
                    </a:cubicBezTo>
                    <a:close/>
                  </a:path>
                </a:pathLst>
              </a:custGeom>
              <a:solidFill>
                <a:srgbClr val="3E5BB2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379443" cy="1071874"/>
            </a:xfrm>
            <a:custGeom>
              <a:avLst/>
              <a:gdLst/>
              <a:ahLst/>
              <a:cxnLst/>
              <a:rect r="r" b="b" t="t" l="l"/>
              <a:pathLst>
                <a:path h="1071874" w="7379443">
                  <a:moveTo>
                    <a:pt x="0" y="0"/>
                  </a:moveTo>
                  <a:lnTo>
                    <a:pt x="7379443" y="0"/>
                  </a:lnTo>
                  <a:lnTo>
                    <a:pt x="7379443" y="1071874"/>
                  </a:lnTo>
                  <a:lnTo>
                    <a:pt x="0" y="107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400029" y="1335433"/>
              <a:ext cx="290725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Alata"/>
                </a:rPr>
                <a:t>SELENIUM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Alata"/>
                </a:rPr>
                <a:t>LIBRARY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0" y="4024260"/>
            <a:ext cx="18288000" cy="2144806"/>
            <a:chOff x="0" y="0"/>
            <a:chExt cx="4816593" cy="56488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16592" cy="564887"/>
            </a:xfrm>
            <a:custGeom>
              <a:avLst/>
              <a:gdLst/>
              <a:ahLst/>
              <a:cxnLst/>
              <a:rect r="r" b="b" t="t" l="l"/>
              <a:pathLst>
                <a:path h="56488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543297"/>
                  </a:lnTo>
                  <a:cubicBezTo>
                    <a:pt x="4816592" y="555221"/>
                    <a:pt x="4806926" y="564887"/>
                    <a:pt x="4795002" y="564887"/>
                  </a:cubicBezTo>
                  <a:lnTo>
                    <a:pt x="21590" y="564887"/>
                  </a:lnTo>
                  <a:cubicBezTo>
                    <a:pt x="15864" y="564887"/>
                    <a:pt x="10372" y="562612"/>
                    <a:pt x="6324" y="558564"/>
                  </a:cubicBezTo>
                  <a:cubicBezTo>
                    <a:pt x="2275" y="554515"/>
                    <a:pt x="0" y="549023"/>
                    <a:pt x="0" y="54329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16593" cy="59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583736" y="4692337"/>
            <a:ext cx="15119118" cy="7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5800" spc="290">
                <a:solidFill>
                  <a:srgbClr val="FFFFFF"/>
                </a:solidFill>
                <a:cs typeface="Alata"/>
              </a:rPr>
              <a:t>ซอฟต์แวร์ต่างๆ ที่ใช้ในส่วนของการทดสอบระบบ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11741" y="4373565"/>
            <a:ext cx="8064518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การทดสอบอัตโนมัติ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575084" y="4485857"/>
            <a:ext cx="5534582" cy="803906"/>
          </a:xfrm>
          <a:custGeom>
            <a:avLst/>
            <a:gdLst/>
            <a:ahLst/>
            <a:cxnLst/>
            <a:rect r="r" b="b" t="t" l="l"/>
            <a:pathLst>
              <a:path h="803906" w="5534582">
                <a:moveTo>
                  <a:pt x="0" y="0"/>
                </a:moveTo>
                <a:lnTo>
                  <a:pt x="5534582" y="0"/>
                </a:lnTo>
                <a:lnTo>
                  <a:pt x="5534582" y="803906"/>
                </a:lnTo>
                <a:lnTo>
                  <a:pt x="0" y="803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85985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lata"/>
                <a:cs typeface="Alata"/>
              </a:rPr>
              <a:t>    - การทดสอบอัตโนมัติ (Automated Testing) คือ กระบวนการทดสอบซอฟต์แวร์โดยการใช้เครื่องมือหรือซอฟต์แวร์ทดสอบอัตโนมัติ แทนที่การทดสอบด้วยมือ โดยเครื่องมือที่ใช้ในการทดสอบอัตโนมัติ มีดังนี้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2500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การทดสอบและผลทดสอบแบบ Automated Testing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97820" y="3713366"/>
            <a:ext cx="5348177" cy="2602012"/>
            <a:chOff x="0" y="0"/>
            <a:chExt cx="7130903" cy="346934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544472" y="1085216"/>
              <a:ext cx="2041958" cy="2261464"/>
              <a:chOff x="0" y="0"/>
              <a:chExt cx="755249" cy="83643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55249" cy="836436"/>
              </a:xfrm>
              <a:custGeom>
                <a:avLst/>
                <a:gdLst/>
                <a:ahLst/>
                <a:cxnLst/>
                <a:rect r="r" b="b" t="t" l="l"/>
                <a:pathLst>
                  <a:path h="836436" w="755249">
                    <a:moveTo>
                      <a:pt x="316610" y="0"/>
                    </a:moveTo>
                    <a:lnTo>
                      <a:pt x="438639" y="0"/>
                    </a:lnTo>
                    <a:cubicBezTo>
                      <a:pt x="613498" y="0"/>
                      <a:pt x="755249" y="141751"/>
                      <a:pt x="755249" y="316610"/>
                    </a:cubicBezTo>
                    <a:lnTo>
                      <a:pt x="755249" y="519826"/>
                    </a:lnTo>
                    <a:cubicBezTo>
                      <a:pt x="755249" y="694685"/>
                      <a:pt x="613498" y="836436"/>
                      <a:pt x="438639" y="836436"/>
                    </a:cubicBezTo>
                    <a:lnTo>
                      <a:pt x="316610" y="836436"/>
                    </a:lnTo>
                    <a:cubicBezTo>
                      <a:pt x="141751" y="836436"/>
                      <a:pt x="0" y="694685"/>
                      <a:pt x="0" y="519826"/>
                    </a:cubicBezTo>
                    <a:lnTo>
                      <a:pt x="0" y="316610"/>
                    </a:lnTo>
                    <a:cubicBezTo>
                      <a:pt x="0" y="141751"/>
                      <a:pt x="141751" y="0"/>
                      <a:pt x="31661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55249" cy="874536"/>
              </a:xfrm>
              <a:prstGeom prst="rect">
                <a:avLst/>
              </a:prstGeom>
            </p:spPr>
            <p:txBody>
              <a:bodyPr anchor="ctr" rtlCol="false" tIns="22092" lIns="22092" bIns="22092" rIns="2209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351817" y="962548"/>
              <a:ext cx="2427268" cy="2506802"/>
            </a:xfrm>
            <a:custGeom>
              <a:avLst/>
              <a:gdLst/>
              <a:ahLst/>
              <a:cxnLst/>
              <a:rect r="r" b="b" t="t" l="l"/>
              <a:pathLst>
                <a:path h="2506802" w="2427268">
                  <a:moveTo>
                    <a:pt x="0" y="0"/>
                  </a:moveTo>
                  <a:lnTo>
                    <a:pt x="2427268" y="0"/>
                  </a:lnTo>
                  <a:lnTo>
                    <a:pt x="2427268" y="2506801"/>
                  </a:lnTo>
                  <a:lnTo>
                    <a:pt x="0" y="250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066" t="-29125" r="-30573" b="-27385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7130903" cy="678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2"/>
                </a:lnSpc>
                <a:spcBef>
                  <a:spcPct val="0"/>
                </a:spcBef>
              </a:pPr>
              <a:r>
                <a:rPr lang="en-US" sz="3073">
                  <a:solidFill>
                    <a:srgbClr val="FFFFFF"/>
                  </a:solidFill>
                  <a:latin typeface="Alata"/>
                </a:rPr>
                <a:t>Framework : Robot Framework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06870" y="3656216"/>
            <a:ext cx="427101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lata"/>
              </a:rPr>
              <a:t>Library : SeleniumLibrary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775569" y="6886877"/>
            <a:ext cx="2392680" cy="2604156"/>
            <a:chOff x="0" y="0"/>
            <a:chExt cx="3190240" cy="3472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8113" y="977901"/>
              <a:ext cx="2494013" cy="2494307"/>
            </a:xfrm>
            <a:custGeom>
              <a:avLst/>
              <a:gdLst/>
              <a:ahLst/>
              <a:cxnLst/>
              <a:rect r="r" b="b" t="t" l="l"/>
              <a:pathLst>
                <a:path h="2494307" w="2494013">
                  <a:moveTo>
                    <a:pt x="0" y="0"/>
                  </a:moveTo>
                  <a:lnTo>
                    <a:pt x="2494013" y="0"/>
                  </a:lnTo>
                  <a:lnTo>
                    <a:pt x="2494013" y="2494307"/>
                  </a:lnTo>
                  <a:lnTo>
                    <a:pt x="0" y="249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106" t="-3567" r="-4410" b="-4725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319024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Alata"/>
                </a:rPr>
                <a:t>ChromeDriver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42179" y="6116938"/>
            <a:ext cx="6000393" cy="3141362"/>
            <a:chOff x="0" y="0"/>
            <a:chExt cx="8000524" cy="41884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704729" y="1597417"/>
              <a:ext cx="2591065" cy="2591065"/>
            </a:xfrm>
            <a:custGeom>
              <a:avLst/>
              <a:gdLst/>
              <a:ahLst/>
              <a:cxnLst/>
              <a:rect r="r" b="b" t="t" l="l"/>
              <a:pathLst>
                <a:path h="2591065" w="2591065">
                  <a:moveTo>
                    <a:pt x="0" y="0"/>
                  </a:moveTo>
                  <a:lnTo>
                    <a:pt x="2591066" y="0"/>
                  </a:lnTo>
                  <a:lnTo>
                    <a:pt x="2591066" y="2591066"/>
                  </a:lnTo>
                  <a:lnTo>
                    <a:pt x="0" y="2591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8000524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lata"/>
                </a:rPr>
                <a:t>Extensions : 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Alata"/>
                  <a:cs typeface="Alata"/>
                </a:rPr>
                <a:t>RobotCode ใน VSCode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6792478" cy="10287000"/>
          </a:xfrm>
          <a:custGeom>
            <a:avLst/>
            <a:gdLst/>
            <a:ahLst/>
            <a:cxnLst/>
            <a:rect r="r" b="b" t="t" l="l"/>
            <a:pathLst>
              <a:path h="10287000" w="6792478">
                <a:moveTo>
                  <a:pt x="0" y="0"/>
                </a:moveTo>
                <a:lnTo>
                  <a:pt x="6792478" y="0"/>
                </a:lnTo>
                <a:lnTo>
                  <a:pt x="6792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45078" y="488255"/>
            <a:ext cx="2564499" cy="9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1"/>
              </a:lnSpc>
            </a:pPr>
            <a:r>
              <a:rPr lang="en-US" sz="5401">
                <a:solidFill>
                  <a:srgbClr val="FFFFFF"/>
                </a:solidFill>
                <a:latin typeface="Alata"/>
              </a:rPr>
              <a:t>Settings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9844" y="1488094"/>
            <a:ext cx="12306942" cy="162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Alata"/>
                <a:cs typeface="Alata"/>
              </a:rPr>
              <a:t> - การนำเข้าไลบรารีทดสอบ, ไฟล์ทรัพยากร และไฟล์ตัวแปร</a:t>
            </a:r>
          </a:p>
          <a:p>
            <a:pPr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Alata"/>
              </a:rPr>
              <a:t> - </a:t>
            </a:r>
            <a:r>
              <a:rPr lang="en-US" sz="3093">
                <a:solidFill>
                  <a:srgbClr val="FFFFFF"/>
                </a:solidFill>
                <a:cs typeface="Alata"/>
              </a:rPr>
              <a:t>การกำหนดข้อมูลเมตาสำหรับชุดทดสอบและกรณีทดสอบ</a:t>
            </a:r>
          </a:p>
          <a:p>
            <a:pPr>
              <a:lnSpc>
                <a:spcPts val="433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45078" y="2786718"/>
            <a:ext cx="3047757" cy="9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1"/>
              </a:lnSpc>
            </a:pPr>
            <a:r>
              <a:rPr lang="en-US" sz="5401">
                <a:solidFill>
                  <a:srgbClr val="FFFFFF"/>
                </a:solidFill>
                <a:latin typeface="Alata"/>
              </a:rPr>
              <a:t>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9844" y="3786557"/>
            <a:ext cx="12306942" cy="52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Alata"/>
                <a:cs typeface="Alata"/>
              </a:rPr>
              <a:t> - การประกาศตัวแปรที่ใช้ทดสอบ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45078" y="4706165"/>
            <a:ext cx="3047757" cy="9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1"/>
              </a:lnSpc>
            </a:pPr>
            <a:r>
              <a:rPr lang="en-US" sz="5401">
                <a:solidFill>
                  <a:srgbClr val="FFFFFF"/>
                </a:solidFill>
                <a:latin typeface="Alata"/>
              </a:rPr>
              <a:t>Keywords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9844" y="5706004"/>
            <a:ext cx="12306942" cy="52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Alata"/>
                <a:cs typeface="Alata"/>
              </a:rPr>
              <a:t> - การสร้างคีย์เวิร์ด หรือ การสร้าง Function ขึ้นมา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5078" y="6622041"/>
            <a:ext cx="3319590" cy="9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1"/>
              </a:lnSpc>
            </a:pPr>
            <a:r>
              <a:rPr lang="en-US" sz="5401">
                <a:solidFill>
                  <a:srgbClr val="FFFFFF"/>
                </a:solidFill>
                <a:latin typeface="Alata"/>
              </a:rPr>
              <a:t>Test Cases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9844" y="7621880"/>
            <a:ext cx="12306942" cy="52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3">
                <a:solidFill>
                  <a:srgbClr val="FFFFFF"/>
                </a:solidFill>
                <a:latin typeface="Alata"/>
                <a:cs typeface="Alata"/>
              </a:rPr>
              <a:t> - การสร้างกรณีทดสอบจาก คำสั่ง ที่มีอยู่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58273" y="4373565"/>
            <a:ext cx="8771454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วิธีการติดตั้งโปรแกรม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33209"/>
            <a:ext cx="1623060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lata"/>
                <a:cs typeface="Alata"/>
              </a:rPr>
              <a:t>วิธีการติดตั้ง Robot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79100"/>
            <a:ext cx="1411956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          - ตรวจสอบการติดตั้ง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Python</a:t>
            </a: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 และ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pip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44800"/>
            <a:ext cx="94635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          - ติดตั้ง Robot Framework ใน CMD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8293" y="3562563"/>
            <a:ext cx="94635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</a:rPr>
              <a:t>         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pip install robotframework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94513"/>
            <a:ext cx="1623060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lata"/>
                <a:cs typeface="Alata"/>
              </a:rPr>
              <a:t>วิธีการติดตั้ง SeleniumLibrary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00988"/>
            <a:ext cx="1411956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          - ติดตั้ง SeleniumLibrary ใน CMD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8293" y="7004263"/>
            <a:ext cx="1136495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</a:rPr>
              <a:t>         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pip install robotframework-seleniumlibrary</a:t>
            </a:r>
            <a:r>
              <a:rPr lang="en-US" sz="4000">
                <a:solidFill>
                  <a:srgbClr val="FFFFFF"/>
                </a:solidFill>
                <a:latin typeface="Alata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52001"/>
            <a:ext cx="162306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วิธีการติดตั้ง ChromeDriver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53735"/>
            <a:ext cx="16230600" cy="128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Alata"/>
                <a:cs typeface="Alata"/>
              </a:rPr>
              <a:t>- ดาวน์โหลด ChromeDriver: </a:t>
            </a:r>
            <a:r>
              <a:rPr lang="en-US" sz="3700">
                <a:solidFill>
                  <a:srgbClr val="C1FF72"/>
                </a:solidFill>
                <a:latin typeface="Alata"/>
              </a:rPr>
              <a:t>https://googlechromelabs.github.io/chrome-for-testing/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69479"/>
            <a:ext cx="16230600" cy="128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Alata"/>
                <a:cs typeface="Alata"/>
              </a:rPr>
              <a:t>- เลือกเวอร์ชันของ ChromeDriver ที่ตรงกับเวอร์ชันของ Google Chrome ที่มีในเครื่อง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588744"/>
            <a:ext cx="16230600" cy="128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Alata"/>
                <a:cs typeface="Alata"/>
              </a:rPr>
              <a:t>- เพิ่มเส้นทางที่แสดงถึงไฟล์ ChromeDriver เข้าไปใน </a:t>
            </a:r>
            <a:r>
              <a:rPr lang="en-US" sz="3700">
                <a:solidFill>
                  <a:srgbClr val="C1FF72"/>
                </a:solidFill>
                <a:latin typeface="Alata"/>
              </a:rPr>
              <a:t>Environment Variables (PATH)</a:t>
            </a:r>
            <a:r>
              <a:rPr lang="en-US" sz="3700">
                <a:solidFill>
                  <a:srgbClr val="FFFFFF"/>
                </a:solidFill>
                <a:latin typeface="Alata"/>
                <a:cs typeface="Alata"/>
              </a:rPr>
              <a:t> ของระบบปฏิบัติการ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839" y="-3060661"/>
            <a:ext cx="16408323" cy="1640832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000966" y="187960"/>
            <a:ext cx="4286069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Alata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79092" y="2263310"/>
            <a:ext cx="10329816" cy="451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ที่มาและความสำคัญของปัญหา</a:t>
            </a:r>
          </a:p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วัตถุประสงค์</a:t>
            </a:r>
          </a:p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ผลที่คาดว่าจะได้รับ</a:t>
            </a:r>
          </a:p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เทคโนโลยีที่ใช้ในการศึกษาและพัฒนา</a:t>
            </a:r>
          </a:p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วิธีการติดตั้งโปรแกรม</a:t>
            </a:r>
          </a:p>
          <a:p>
            <a:pPr marL="936610" indent="-468305" lvl="1">
              <a:lnSpc>
                <a:spcPts val="6073"/>
              </a:lnSpc>
              <a:buFont typeface="Arial"/>
              <a:buChar char="•"/>
            </a:pPr>
            <a:r>
              <a:rPr lang="en-US" sz="4338">
                <a:solidFill>
                  <a:srgbClr val="FFFFFF"/>
                </a:solidFill>
                <a:cs typeface="Alata"/>
              </a:rPr>
              <a:t>การทดสอบระบบ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509662"/>
            <a:ext cx="4854152" cy="4228259"/>
          </a:xfrm>
          <a:custGeom>
            <a:avLst/>
            <a:gdLst/>
            <a:ahLst/>
            <a:cxnLst/>
            <a:rect r="r" b="b" t="t" l="l"/>
            <a:pathLst>
              <a:path h="4228259" w="4854152">
                <a:moveTo>
                  <a:pt x="0" y="0"/>
                </a:moveTo>
                <a:lnTo>
                  <a:pt x="4854152" y="0"/>
                </a:lnTo>
                <a:lnTo>
                  <a:pt x="4854152" y="4228258"/>
                </a:lnTo>
                <a:lnTo>
                  <a:pt x="0" y="4228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06278" y="2496614"/>
            <a:ext cx="3868136" cy="4254355"/>
            <a:chOff x="0" y="0"/>
            <a:chExt cx="5157514" cy="56724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7514" cy="5672473"/>
            </a:xfrm>
            <a:custGeom>
              <a:avLst/>
              <a:gdLst/>
              <a:ahLst/>
              <a:cxnLst/>
              <a:rect r="r" b="b" t="t" l="l"/>
              <a:pathLst>
                <a:path h="5672473" w="5157514">
                  <a:moveTo>
                    <a:pt x="0" y="0"/>
                  </a:moveTo>
                  <a:lnTo>
                    <a:pt x="5157514" y="0"/>
                  </a:lnTo>
                  <a:lnTo>
                    <a:pt x="5157514" y="5672473"/>
                  </a:lnTo>
                  <a:lnTo>
                    <a:pt x="0" y="5672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95259" y="713651"/>
              <a:ext cx="4506084" cy="1313745"/>
              <a:chOff x="0" y="0"/>
              <a:chExt cx="1884991" cy="5495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84991" cy="549568"/>
              </a:xfrm>
              <a:custGeom>
                <a:avLst/>
                <a:gdLst/>
                <a:ahLst/>
                <a:cxnLst/>
                <a:rect r="r" b="b" t="t" l="l"/>
                <a:pathLst>
                  <a:path h="549568" w="1884991">
                    <a:moveTo>
                      <a:pt x="0" y="0"/>
                    </a:moveTo>
                    <a:lnTo>
                      <a:pt x="1884991" y="0"/>
                    </a:lnTo>
                    <a:lnTo>
                      <a:pt x="1884991" y="549568"/>
                    </a:lnTo>
                    <a:lnTo>
                      <a:pt x="0" y="54956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884991" cy="5876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39387" y="491129"/>
              <a:ext cx="776573" cy="331487"/>
              <a:chOff x="0" y="0"/>
              <a:chExt cx="324857" cy="1386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24857" cy="138668"/>
              </a:xfrm>
              <a:custGeom>
                <a:avLst/>
                <a:gdLst/>
                <a:ahLst/>
                <a:cxnLst/>
                <a:rect r="r" b="b" t="t" l="l"/>
                <a:pathLst>
                  <a:path h="138668" w="324857">
                    <a:moveTo>
                      <a:pt x="0" y="0"/>
                    </a:moveTo>
                    <a:lnTo>
                      <a:pt x="324857" y="0"/>
                    </a:lnTo>
                    <a:lnTo>
                      <a:pt x="324857" y="138668"/>
                    </a:lnTo>
                    <a:lnTo>
                      <a:pt x="0" y="13866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324857" cy="1767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259" y="3694985"/>
              <a:ext cx="4506084" cy="896217"/>
              <a:chOff x="0" y="0"/>
              <a:chExt cx="1884991" cy="3749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84991" cy="374907"/>
              </a:xfrm>
              <a:custGeom>
                <a:avLst/>
                <a:gdLst/>
                <a:ahLst/>
                <a:cxnLst/>
                <a:rect r="r" b="b" t="t" l="l"/>
                <a:pathLst>
                  <a:path h="374907" w="1884991">
                    <a:moveTo>
                      <a:pt x="0" y="0"/>
                    </a:moveTo>
                    <a:lnTo>
                      <a:pt x="1884991" y="0"/>
                    </a:lnTo>
                    <a:lnTo>
                      <a:pt x="1884991" y="374907"/>
                    </a:lnTo>
                    <a:lnTo>
                      <a:pt x="0" y="374907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884991" cy="4130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95259" y="3069807"/>
              <a:ext cx="4506084" cy="411308"/>
              <a:chOff x="0" y="0"/>
              <a:chExt cx="1884991" cy="17205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84991" cy="172059"/>
              </a:xfrm>
              <a:custGeom>
                <a:avLst/>
                <a:gdLst/>
                <a:ahLst/>
                <a:cxnLst/>
                <a:rect r="r" b="b" t="t" l="l"/>
                <a:pathLst>
                  <a:path h="172059" w="1884991">
                    <a:moveTo>
                      <a:pt x="0" y="0"/>
                    </a:moveTo>
                    <a:lnTo>
                      <a:pt x="1884991" y="0"/>
                    </a:lnTo>
                    <a:lnTo>
                      <a:pt x="1884991" y="172059"/>
                    </a:lnTo>
                    <a:lnTo>
                      <a:pt x="0" y="172059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884991" cy="210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646450" y="6978858"/>
            <a:ext cx="2587793" cy="110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FFFFFF"/>
                </a:solidFill>
                <a:latin typeface="Alata"/>
                <a:cs typeface="Alata"/>
              </a:rPr>
              <a:t>เพิ่ม path ที่ชื่อว่า “Path” ในส่วนของ “System variables”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0693" y="7140028"/>
            <a:ext cx="2960257" cy="59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FFFFFF"/>
                </a:solidFill>
                <a:latin typeface="Alata"/>
              </a:rPr>
              <a:t>ChromeDriver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636414" y="4715385"/>
            <a:ext cx="7384886" cy="428115"/>
            <a:chOff x="0" y="0"/>
            <a:chExt cx="9846515" cy="570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40730"/>
              <a:ext cx="9846515" cy="489360"/>
            </a:xfrm>
            <a:custGeom>
              <a:avLst/>
              <a:gdLst/>
              <a:ahLst/>
              <a:cxnLst/>
              <a:rect r="r" b="b" t="t" l="l"/>
              <a:pathLst>
                <a:path h="489360" w="9846515">
                  <a:moveTo>
                    <a:pt x="0" y="0"/>
                  </a:moveTo>
                  <a:lnTo>
                    <a:pt x="9846515" y="0"/>
                  </a:lnTo>
                  <a:lnTo>
                    <a:pt x="9846515" y="489360"/>
                  </a:lnTo>
                  <a:lnTo>
                    <a:pt x="0" y="489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1206870" y="0"/>
              <a:ext cx="3913065" cy="570819"/>
              <a:chOff x="0" y="0"/>
              <a:chExt cx="1698802" cy="24781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698802" cy="247813"/>
              </a:xfrm>
              <a:custGeom>
                <a:avLst/>
                <a:gdLst/>
                <a:ahLst/>
                <a:cxnLst/>
                <a:rect r="r" b="b" t="t" l="l"/>
                <a:pathLst>
                  <a:path h="247813" w="1698802">
                    <a:moveTo>
                      <a:pt x="0" y="0"/>
                    </a:moveTo>
                    <a:lnTo>
                      <a:pt x="1698802" y="0"/>
                    </a:lnTo>
                    <a:lnTo>
                      <a:pt x="1698802" y="247813"/>
                    </a:lnTo>
                    <a:lnTo>
                      <a:pt x="0" y="24781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698802" cy="2859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11329634" y="7178128"/>
            <a:ext cx="5998446" cy="7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Alata"/>
                <a:cs typeface="Alata"/>
              </a:rPr>
              <a:t>Path ที่เรียกใช้ ChromeDriver (ในที่นี้ขึ้นอยู่กับผู้ใช้ในการกำหนด Path ที่ต้องการ)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3426"/>
            <a:ext cx="1623060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lata"/>
                <a:cs typeface="Alata"/>
              </a:rPr>
              <a:t>วิธีการติดตั้ง Extensions : RobotCode ใน VSCode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24783"/>
            <a:ext cx="1623060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- ติดตั้ง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VSCode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95938"/>
            <a:ext cx="4359899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lata"/>
                <a:cs typeface="Alata"/>
              </a:rPr>
              <a:t>- ค้นหา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RobotCode </a:t>
            </a:r>
            <a:r>
              <a:rPr lang="en-US" sz="4000">
                <a:solidFill>
                  <a:srgbClr val="FFFFFF"/>
                </a:solidFill>
                <a:cs typeface="Alata"/>
              </a:rPr>
              <a:t>ใน </a:t>
            </a:r>
            <a:r>
              <a:rPr lang="en-US" sz="4000">
                <a:solidFill>
                  <a:srgbClr val="C1FF72"/>
                </a:solidFill>
                <a:latin typeface="Alata"/>
              </a:rPr>
              <a:t>Extensions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095535" y="2702048"/>
            <a:ext cx="10533561" cy="4882905"/>
          </a:xfrm>
          <a:custGeom>
            <a:avLst/>
            <a:gdLst/>
            <a:ahLst/>
            <a:cxnLst/>
            <a:rect r="r" b="b" t="t" l="l"/>
            <a:pathLst>
              <a:path h="4882905" w="10533561">
                <a:moveTo>
                  <a:pt x="0" y="0"/>
                </a:moveTo>
                <a:lnTo>
                  <a:pt x="10533561" y="0"/>
                </a:lnTo>
                <a:lnTo>
                  <a:pt x="10533561" y="4882904"/>
                </a:lnTo>
                <a:lnTo>
                  <a:pt x="0" y="488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87903" y="4373565"/>
            <a:ext cx="10112194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ภาพรวมของระบบทั้งหมด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35546" y="2964458"/>
            <a:ext cx="9235673" cy="4358083"/>
          </a:xfrm>
          <a:custGeom>
            <a:avLst/>
            <a:gdLst/>
            <a:ahLst/>
            <a:cxnLst/>
            <a:rect r="r" b="b" t="t" l="l"/>
            <a:pathLst>
              <a:path h="4358083" w="9235673">
                <a:moveTo>
                  <a:pt x="0" y="0"/>
                </a:moveTo>
                <a:lnTo>
                  <a:pt x="9235673" y="0"/>
                </a:lnTo>
                <a:lnTo>
                  <a:pt x="9235673" y="4358084"/>
                </a:lnTo>
                <a:lnTo>
                  <a:pt x="0" y="435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85820"/>
            <a:ext cx="8318034" cy="309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cs typeface="Alata"/>
              </a:rPr>
              <a:t>ฟังก์ชันหลัก มีดังนี้ 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</a:rPr>
              <a:t>1. </a:t>
            </a:r>
            <a:r>
              <a:rPr lang="en-US" sz="3521">
                <a:solidFill>
                  <a:srgbClr val="FFFFFF"/>
                </a:solidFill>
                <a:cs typeface="Alata"/>
              </a:rPr>
              <a:t>แสดงรายการเอกสารตามตารางที่เลือก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cs typeface="Alata"/>
              </a:rPr>
              <a:t>เลือกวันที่ที่ต้องการแสดง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2. ปุ่ม ทำรายการ เอกสาร</a:t>
            </a:r>
          </a:p>
          <a:p>
            <a:pPr>
              <a:lnSpc>
                <a:spcPts val="4930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2. ปุ่ม อนุมัติ เอกสาร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318858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Alata"/>
                <a:cs typeface="Alata"/>
              </a:rPr>
              <a:t>หน้า Home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542829" y="2666928"/>
            <a:ext cx="10450589" cy="4953144"/>
          </a:xfrm>
          <a:custGeom>
            <a:avLst/>
            <a:gdLst/>
            <a:ahLst/>
            <a:cxnLst/>
            <a:rect r="r" b="b" t="t" l="l"/>
            <a:pathLst>
              <a:path h="4953144" w="10450589">
                <a:moveTo>
                  <a:pt x="0" y="0"/>
                </a:moveTo>
                <a:lnTo>
                  <a:pt x="10450589" y="0"/>
                </a:lnTo>
                <a:lnTo>
                  <a:pt x="10450589" y="4953144"/>
                </a:lnTo>
                <a:lnTo>
                  <a:pt x="0" y="4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85820"/>
            <a:ext cx="6367866" cy="620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cs typeface="Alata"/>
              </a:rPr>
              <a:t>ฟังก์ชันหลัก มีดังนี้ 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</a:rPr>
              <a:t>1. </a:t>
            </a:r>
            <a:r>
              <a:rPr lang="en-US" sz="3521">
                <a:solidFill>
                  <a:srgbClr val="FFFFFF"/>
                </a:solidFill>
                <a:cs typeface="Alata"/>
              </a:rPr>
              <a:t>แสดงหมวดข้อมูล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- หมวดข้อมูลทั่วไป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    - มี ทั้งหมด 12 หัวข้อ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- หมวดข้อมูล ธนาคาร และบัญชี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    - มี ทั้งหมด 5 หัวข้อ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- หมวดข้อมูล Cost Code</a:t>
            </a:r>
          </a:p>
          <a:p>
            <a:pPr>
              <a:lnSpc>
                <a:spcPts val="4930"/>
              </a:lnSpc>
            </a:pPr>
            <a:r>
              <a:rPr lang="en-US" sz="3521">
                <a:solidFill>
                  <a:srgbClr val="FFFFFF"/>
                </a:solidFill>
                <a:latin typeface="Alata"/>
                <a:cs typeface="Alata"/>
              </a:rPr>
              <a:t>        - มีทั้งหมด 6 หัวข้อ</a:t>
            </a:r>
          </a:p>
          <a:p>
            <a:pPr>
              <a:lnSpc>
                <a:spcPts val="4930"/>
              </a:lnSpc>
            </a:pPr>
          </a:p>
          <a:p>
            <a:pPr>
              <a:lnSpc>
                <a:spcPts val="493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45537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cs typeface="Alata"/>
              </a:rPr>
              <a:t>หน้า ตั้งค่าข้อมูล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83202" y="1914072"/>
            <a:ext cx="2920990" cy="1907175"/>
          </a:xfrm>
          <a:custGeom>
            <a:avLst/>
            <a:gdLst/>
            <a:ahLst/>
            <a:cxnLst/>
            <a:rect r="r" b="b" t="t" l="l"/>
            <a:pathLst>
              <a:path h="1907175" w="2920990">
                <a:moveTo>
                  <a:pt x="0" y="0"/>
                </a:moveTo>
                <a:lnTo>
                  <a:pt x="2920989" y="0"/>
                </a:lnTo>
                <a:lnTo>
                  <a:pt x="2920989" y="1907176"/>
                </a:lnTo>
                <a:lnTo>
                  <a:pt x="0" y="19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6566" y="3446724"/>
            <a:ext cx="10891434" cy="5145068"/>
          </a:xfrm>
          <a:custGeom>
            <a:avLst/>
            <a:gdLst/>
            <a:ahLst/>
            <a:cxnLst/>
            <a:rect r="r" b="b" t="t" l="l"/>
            <a:pathLst>
              <a:path h="5145068" w="10891434">
                <a:moveTo>
                  <a:pt x="0" y="0"/>
                </a:moveTo>
                <a:lnTo>
                  <a:pt x="10891434" y="0"/>
                </a:lnTo>
                <a:lnTo>
                  <a:pt x="10891434" y="5145068"/>
                </a:lnTo>
                <a:lnTo>
                  <a:pt x="0" y="514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30268"/>
            <a:ext cx="7602289" cy="219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cs typeface="Alata"/>
              </a:rPr>
              <a:t>ฟังก์ชันหลัก มีดังนี้ 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1. เลือกหัวข้อโปรเจ็ก</a:t>
            </a:r>
          </a:p>
          <a:p>
            <a:pPr>
              <a:lnSpc>
                <a:spcPts val="5885"/>
              </a:lnSpc>
              <a:spcBef>
                <a:spcPct val="0"/>
              </a:spcBef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2. เลือกข้อมูล Cost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781787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Alata"/>
                <a:cs typeface="Alata"/>
              </a:rPr>
              <a:t>หน้า รายงานงบ Cost Code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30989" y="2867564"/>
            <a:ext cx="9657011" cy="4551872"/>
          </a:xfrm>
          <a:custGeom>
            <a:avLst/>
            <a:gdLst/>
            <a:ahLst/>
            <a:cxnLst/>
            <a:rect r="r" b="b" t="t" l="l"/>
            <a:pathLst>
              <a:path h="4551872" w="9657011">
                <a:moveTo>
                  <a:pt x="0" y="0"/>
                </a:moveTo>
                <a:lnTo>
                  <a:pt x="9657011" y="0"/>
                </a:lnTo>
                <a:lnTo>
                  <a:pt x="9657011" y="4551872"/>
                </a:lnTo>
                <a:lnTo>
                  <a:pt x="0" y="455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84005"/>
            <a:ext cx="7602289" cy="293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cs typeface="Alata"/>
              </a:rPr>
              <a:t>ฟังก์ชันหลัก มีดังนี้ 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- การกรอกข้อมูลในส่วนต่างๆ 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- การแนบไฟล์</a:t>
            </a:r>
          </a:p>
          <a:p>
            <a:pPr>
              <a:lnSpc>
                <a:spcPts val="5885"/>
              </a:lnSpc>
              <a:spcBef>
                <a:spcPct val="0"/>
              </a:spcBef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- การเพิ่ม/ลบ สินค้า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781787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cs typeface="Alata"/>
              </a:rPr>
              <a:t>หน้า ทำรายการ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0033" y="-251473"/>
            <a:ext cx="19068067" cy="11082471"/>
            <a:chOff x="0" y="0"/>
            <a:chExt cx="5022042" cy="2918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2042" cy="2918840"/>
            </a:xfrm>
            <a:custGeom>
              <a:avLst/>
              <a:gdLst/>
              <a:ahLst/>
              <a:cxnLst/>
              <a:rect r="r" b="b" t="t" l="l"/>
              <a:pathLst>
                <a:path h="2918840" w="5022042">
                  <a:moveTo>
                    <a:pt x="40601" y="0"/>
                  </a:moveTo>
                  <a:lnTo>
                    <a:pt x="4981441" y="0"/>
                  </a:lnTo>
                  <a:cubicBezTo>
                    <a:pt x="5003864" y="0"/>
                    <a:pt x="5022042" y="18178"/>
                    <a:pt x="5022042" y="40601"/>
                  </a:cubicBezTo>
                  <a:lnTo>
                    <a:pt x="5022042" y="2878239"/>
                  </a:lnTo>
                  <a:cubicBezTo>
                    <a:pt x="5022042" y="2900662"/>
                    <a:pt x="5003864" y="2918840"/>
                    <a:pt x="4981441" y="2918840"/>
                  </a:cubicBezTo>
                  <a:lnTo>
                    <a:pt x="40601" y="2918840"/>
                  </a:lnTo>
                  <a:cubicBezTo>
                    <a:pt x="18178" y="2918840"/>
                    <a:pt x="0" y="2900662"/>
                    <a:pt x="0" y="2878239"/>
                  </a:cubicBezTo>
                  <a:lnTo>
                    <a:pt x="0" y="40601"/>
                  </a:lnTo>
                  <a:cubicBezTo>
                    <a:pt x="0" y="18178"/>
                    <a:pt x="18178" y="0"/>
                    <a:pt x="40601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042" cy="2956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67920" y="2995740"/>
            <a:ext cx="9447384" cy="4462905"/>
          </a:xfrm>
          <a:custGeom>
            <a:avLst/>
            <a:gdLst/>
            <a:ahLst/>
            <a:cxnLst/>
            <a:rect r="r" b="b" t="t" l="l"/>
            <a:pathLst>
              <a:path h="4462905" w="9447384">
                <a:moveTo>
                  <a:pt x="0" y="0"/>
                </a:moveTo>
                <a:lnTo>
                  <a:pt x="9447384" y="0"/>
                </a:lnTo>
                <a:lnTo>
                  <a:pt x="9447384" y="4462905"/>
                </a:lnTo>
                <a:lnTo>
                  <a:pt x="0" y="4462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1298" y="2184005"/>
            <a:ext cx="7602289" cy="516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cs typeface="Alata"/>
              </a:rPr>
              <a:t>ฟังก์ชันหลัก มีดังนี้ 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- เลือกดูเอกสาร ในสถานะต่างๆ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       - รอการอนุมัติ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       - อนุมัติแล้ว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       - ไม่อนุมัติ        </a:t>
            </a:r>
          </a:p>
          <a:p>
            <a:pPr>
              <a:lnSpc>
                <a:spcPts val="5885"/>
              </a:lnSpc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- แสดงประวัติการ อนุมัติ/ไม่                    </a:t>
            </a:r>
          </a:p>
          <a:p>
            <a:pPr>
              <a:lnSpc>
                <a:spcPts val="5885"/>
              </a:lnSpc>
              <a:spcBef>
                <a:spcPct val="0"/>
              </a:spcBef>
            </a:pPr>
            <a:r>
              <a:rPr lang="en-US" sz="4204">
                <a:solidFill>
                  <a:srgbClr val="FFFFFF"/>
                </a:solidFill>
                <a:latin typeface="Alata"/>
                <a:cs typeface="Alata"/>
              </a:rPr>
              <a:t>           อนุมัติเอกสาร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781787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cs typeface="Alata"/>
              </a:rPr>
              <a:t>หน้า อนุมัติ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30865" y="4373565"/>
            <a:ext cx="6626270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การทดสอบระบบ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170" y="-1131672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27731" y="914400"/>
            <a:ext cx="503253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cs typeface="Alata"/>
              </a:rPr>
              <a:t>การทดสอบระบบ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60320"/>
            <a:ext cx="162306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การสร้าง กรณีทดสอบ (Test Case)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74417"/>
            <a:ext cx="16230600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</a:rPr>
              <a:t>    - </a:t>
            </a: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กรณีทดสอบ (Test Case) คือ ชุดข้อมูลรวบรวมข้อมูลสำหรับการทดสอบในแต่ละกรณีโดยเขียนออกมาเป็นลายลักษณ์อักษรในรูปแบบตาราง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ata"/>
              </a:rPr>
              <a:t>    - </a:t>
            </a:r>
            <a:r>
              <a:rPr lang="en-US" sz="3999">
                <a:solidFill>
                  <a:srgbClr val="FFFFFF"/>
                </a:solidFill>
                <a:cs typeface="Alata"/>
              </a:rPr>
              <a:t>ตารางกรณีทดสอบ คือ ตารางที่มีชุดข้อมูลต่างๆ ที่แสดงข้อมูล วิธีการทดสอบ และสิ่งที่คาดหวังในฟังก์ชันนั้น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91204" y="4302760"/>
            <a:ext cx="13305593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cs typeface="Alata"/>
              </a:rPr>
              <a:t>ที่มาและความสำคัญของปัญหา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170" y="-1131672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71550"/>
            <a:ext cx="16230600" cy="810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 1. Test Scenario ID = ลำดับของ Test Scenario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2. Test Scenario Description = คำอธิบายของสถานการณ์การทดสอบ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3. Test CaseID = ลำดับของ Test Case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4. Test Case = กรณีทดสอบ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5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Test Data/Input = ข้อมูลที่ใช้ในการ Test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6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Test Step = ลำดับขั้นตอนในการ Test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7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Expected Results = ผลลัพธ์ที่คาดหวังจาก Test Case นั้นๆ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8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Actually Results = ผลลัพธ์จากการ Test จริง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9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Status = สถานะของการ Test มี 3 สถานะ ได้แก่ 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                     - 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Pass (ผลการทดสอบตรงตามผลลัพธ์ที่คาดหวังไว้)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                     - Fail (ผลการทดสอบไม่ตรงตามผลลัพธ์ที่คาดหวังไว้)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                     - In Progress (อยู่ในระหว่างการ Test)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lata"/>
              </a:rPr>
              <a:t>10</a:t>
            </a: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. Note / BUG = จดบันทึกเพิ่มเติมหรือบันทึก BUG ที่เจอใน Test Case นั้นๆ (ถ้ามี)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Alata"/>
                <a:cs typeface="Alata"/>
              </a:rPr>
              <a:t>11. Automated Test and Status = จดบันทึกและสถานะของการทดสอบอัตโนมัติ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24020" cy="10287000"/>
          </a:xfrm>
          <a:custGeom>
            <a:avLst/>
            <a:gdLst/>
            <a:ahLst/>
            <a:cxnLst/>
            <a:rect r="r" b="b" t="t" l="l"/>
            <a:pathLst>
              <a:path h="10287000" w="18224020">
                <a:moveTo>
                  <a:pt x="0" y="0"/>
                </a:moveTo>
                <a:lnTo>
                  <a:pt x="18224020" y="0"/>
                </a:lnTo>
                <a:lnTo>
                  <a:pt x="182240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4278" y="6937257"/>
            <a:ext cx="799779" cy="311025"/>
          </a:xfrm>
          <a:custGeom>
            <a:avLst/>
            <a:gdLst/>
            <a:ahLst/>
            <a:cxnLst/>
            <a:rect r="r" b="b" t="t" l="l"/>
            <a:pathLst>
              <a:path h="311025" w="799779">
                <a:moveTo>
                  <a:pt x="0" y="0"/>
                </a:moveTo>
                <a:lnTo>
                  <a:pt x="799779" y="0"/>
                </a:lnTo>
                <a:lnTo>
                  <a:pt x="799779" y="311025"/>
                </a:lnTo>
                <a:lnTo>
                  <a:pt x="0" y="3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224567"/>
            <a:ext cx="18288000" cy="183786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7218" y="4373565"/>
            <a:ext cx="14353564" cy="13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cs typeface="Alata"/>
              </a:rPr>
              <a:t>ประเภทและหัวข้อในการทดสอบระบบ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87350"/>
            <a:ext cx="16230600" cy="475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lata"/>
              </a:rPr>
              <a:t>Unit Test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- การทดสอบหน่วยย่อย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 - ป้อนข้อมูลถูกต้อง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 - ป้อนข้อมูลไม่ถูกต้อง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 - ป้อนข้อมูลที่ผิดปกติ เช่น ช่องที่ใส่ข้อมูลต้องเป็นตัวเลข แต่สามารถใส่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    ข้อมูลชนิดอื่นได้ เช่น ภาษาไทย อังกฤษ หรือสัญลักษณ์ต่างๆ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00183"/>
            <a:ext cx="16230600" cy="405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lata"/>
              </a:rPr>
              <a:t>E2E Test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- การทดสอบทุกๆ compoent หรือ system ย่อยในระบบ สามารถทำงานร่วมกันได้อย่างถูกต้อง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- การทดสอบว่าผู้ใช้สามารถลงทะเบียนบัญชีใหม่ได้หรือไม่ โดยป้อนข้อมูล          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ที่จำเป็นทั้งหมดและตรวจสอบว่าได้รับข้อความยืนยันการลงทะเบียนหรือไม่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94060" y="904875"/>
            <a:ext cx="307550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Unit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6736"/>
            <a:ext cx="16230600" cy="63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Unit Test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    - Login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โครงการ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ไซต์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ผู้รับเหมา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ตั้งค่าผู้ใช้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 - Login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เพื่อตรวจสอบว่าช่องชื่อผู้ใช้ และรหัสผ่าน สามารถกรอกข้อมูลได้อย่างถูกต้อง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3039473"/>
            <a:ext cx="6582374" cy="654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8">
                <a:solidFill>
                  <a:srgbClr val="FFFFFF"/>
                </a:solidFill>
                <a:cs typeface="Alata"/>
              </a:rPr>
              <a:t>หัวข้อ ทดสอบการ การป้อนข้อมูลในช่อง ชื่อผู้ใช้</a:t>
            </a:r>
          </a:p>
          <a:p>
            <a:pPr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กรณีที่ 1:  ป้อนข้อมูลด้วยภาษาไทย</a:t>
            </a: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Input: กขคง</a:t>
            </a: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>
              <a:lnSpc>
                <a:spcPts val="3406"/>
              </a:lnSpc>
            </a:pP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  <a:p>
            <a:pPr>
              <a:lnSpc>
                <a:spcPts val="3406"/>
              </a:lnSpc>
            </a:pPr>
          </a:p>
          <a:p>
            <a:pPr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กรณีที่ 2: ป้อนข้อมูลด้วยภาษาอังกฤษ ตัวใหญ่ตัวเล็ก</a:t>
            </a: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</a:rPr>
              <a:t>Input: abcd  ABCD</a:t>
            </a: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1050708" indent="-350236" lvl="2">
              <a:lnSpc>
                <a:spcPts val="3406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6862" y="3048998"/>
            <a:ext cx="7280367" cy="620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3"/>
              </a:lnSpc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กรณีที่ 3:  ป้อนข้อมูลด้วยตัวเลข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</a:rPr>
              <a:t>Input: 1234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  <a:p>
            <a:pPr>
              <a:lnSpc>
                <a:spcPts val="3773"/>
              </a:lnSpc>
            </a:pPr>
          </a:p>
          <a:p>
            <a:pPr>
              <a:lnSpc>
                <a:spcPts val="3773"/>
              </a:lnSpc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กรณีที่ 4: ป้อนข้อมูลด้วยสัญลักษณ์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</a:rPr>
              <a:t>Input: !@#$%^&amp;*()_+[]{}\|:;"'&lt;&gt;?/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1163872" indent="-387957" lvl="2">
              <a:lnSpc>
                <a:spcPts val="3773"/>
              </a:lnSpc>
              <a:buFont typeface="Arial"/>
              <a:buChar char="⚬"/>
            </a:pPr>
            <a:r>
              <a:rPr lang="en-US" sz="2695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112761" y="3259035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61287"/>
            <a:ext cx="7665011" cy="8364426"/>
          </a:xfrm>
          <a:custGeom>
            <a:avLst/>
            <a:gdLst/>
            <a:ahLst/>
            <a:cxnLst/>
            <a:rect r="r" b="b" t="t" l="l"/>
            <a:pathLst>
              <a:path h="8364426" w="7665011">
                <a:moveTo>
                  <a:pt x="0" y="0"/>
                </a:moveTo>
                <a:lnTo>
                  <a:pt x="7665011" y="0"/>
                </a:lnTo>
                <a:lnTo>
                  <a:pt x="7665011" y="8364426"/>
                </a:lnTo>
                <a:lnTo>
                  <a:pt x="0" y="836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7104" y="3610863"/>
            <a:ext cx="10470896" cy="3221814"/>
          </a:xfrm>
          <a:custGeom>
            <a:avLst/>
            <a:gdLst/>
            <a:ahLst/>
            <a:cxnLst/>
            <a:rect r="r" b="b" t="t" l="l"/>
            <a:pathLst>
              <a:path h="3221814" w="10470896">
                <a:moveTo>
                  <a:pt x="0" y="0"/>
                </a:moveTo>
                <a:lnTo>
                  <a:pt x="10470896" y="0"/>
                </a:lnTo>
                <a:lnTo>
                  <a:pt x="10470896" y="3221814"/>
                </a:lnTo>
                <a:lnTo>
                  <a:pt x="0" y="3221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ป้อนข้อมูลด้วยภาษาไทย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U_AT_L_N1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16" y="1604778"/>
            <a:ext cx="7710773" cy="7077444"/>
          </a:xfrm>
          <a:custGeom>
            <a:avLst/>
            <a:gdLst/>
            <a:ahLst/>
            <a:cxnLst/>
            <a:rect r="r" b="b" t="t" l="l"/>
            <a:pathLst>
              <a:path h="7077444" w="7710773">
                <a:moveTo>
                  <a:pt x="0" y="0"/>
                </a:moveTo>
                <a:lnTo>
                  <a:pt x="7710772" y="0"/>
                </a:lnTo>
                <a:lnTo>
                  <a:pt x="7710772" y="7077444"/>
                </a:lnTo>
                <a:lnTo>
                  <a:pt x="0" y="7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3236" y="4089731"/>
            <a:ext cx="10324764" cy="2250269"/>
          </a:xfrm>
          <a:custGeom>
            <a:avLst/>
            <a:gdLst/>
            <a:ahLst/>
            <a:cxnLst/>
            <a:rect r="r" b="b" t="t" l="l"/>
            <a:pathLst>
              <a:path h="2250269" w="10324764">
                <a:moveTo>
                  <a:pt x="0" y="0"/>
                </a:moveTo>
                <a:lnTo>
                  <a:pt x="10324764" y="0"/>
                </a:lnTo>
                <a:lnTo>
                  <a:pt x="10324764" y="2250270"/>
                </a:lnTo>
                <a:lnTo>
                  <a:pt x="0" y="2250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8496439" cy="144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ป้อนข้อมูลด้วยภาษาอังกฤษ ตัวใหญ่ตัวเล็ก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68052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U_AT_L_N2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391602"/>
            <a:ext cx="7810324" cy="7987028"/>
          </a:xfrm>
          <a:custGeom>
            <a:avLst/>
            <a:gdLst/>
            <a:ahLst/>
            <a:cxnLst/>
            <a:rect r="r" b="b" t="t" l="l"/>
            <a:pathLst>
              <a:path h="7987028" w="7810324">
                <a:moveTo>
                  <a:pt x="0" y="0"/>
                </a:moveTo>
                <a:lnTo>
                  <a:pt x="7810324" y="0"/>
                </a:lnTo>
                <a:lnTo>
                  <a:pt x="7810324" y="7987028"/>
                </a:lnTo>
                <a:lnTo>
                  <a:pt x="0" y="798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8221" y="4299625"/>
            <a:ext cx="10279779" cy="1814933"/>
          </a:xfrm>
          <a:custGeom>
            <a:avLst/>
            <a:gdLst/>
            <a:ahLst/>
            <a:cxnLst/>
            <a:rect r="r" b="b" t="t" l="l"/>
            <a:pathLst>
              <a:path h="1814933" w="10279779">
                <a:moveTo>
                  <a:pt x="0" y="0"/>
                </a:moveTo>
                <a:lnTo>
                  <a:pt x="10279779" y="0"/>
                </a:lnTo>
                <a:lnTo>
                  <a:pt x="10279779" y="1814932"/>
                </a:lnTo>
                <a:lnTo>
                  <a:pt x="0" y="1814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ป้อนข้อมูลด้วยตัวเลข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87554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U_AT_L_N3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324618"/>
            <a:ext cx="8132350" cy="5637764"/>
          </a:xfrm>
          <a:custGeom>
            <a:avLst/>
            <a:gdLst/>
            <a:ahLst/>
            <a:cxnLst/>
            <a:rect r="r" b="b" t="t" l="l"/>
            <a:pathLst>
              <a:path h="5637764" w="8132350">
                <a:moveTo>
                  <a:pt x="0" y="0"/>
                </a:moveTo>
                <a:lnTo>
                  <a:pt x="8132350" y="0"/>
                </a:lnTo>
                <a:lnTo>
                  <a:pt x="8132350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25694" y="4127945"/>
            <a:ext cx="9962306" cy="2339632"/>
          </a:xfrm>
          <a:custGeom>
            <a:avLst/>
            <a:gdLst/>
            <a:ahLst/>
            <a:cxnLst/>
            <a:rect r="r" b="b" t="t" l="l"/>
            <a:pathLst>
              <a:path h="2339632" w="9962306">
                <a:moveTo>
                  <a:pt x="0" y="0"/>
                </a:moveTo>
                <a:lnTo>
                  <a:pt x="9962306" y="0"/>
                </a:lnTo>
                <a:lnTo>
                  <a:pt x="9962306" y="2339633"/>
                </a:lnTo>
                <a:lnTo>
                  <a:pt x="0" y="2339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ป้อนข้อมูลด้วยสัญลักษณ์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87554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U_AT_L_N4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170" y="-1131672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09671" y="914400"/>
            <a:ext cx="906865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cs typeface="Alata"/>
              </a:rPr>
              <a:t>ที่มาและความสำคัญของปัญหา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33774"/>
            <a:ext cx="16230600" cy="313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</a:rPr>
              <a:t>    </a:t>
            </a: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บริษัท ลิงค์ อินโนว่า พร็อพเพอร์ตี้ จำกัด (Link Innova Properties Co., LTD) เป็นบริษัทรับเหมาก่อสร้างที่ให้บริการด้านการก่อสร้างอาคารที่ไม่ใช่ที่พักอาศัย โดยเน้นคุณภาพ ความปลอดภัย และมาตรฐาน และมีความเชี่ยวชาญในการให้คำปรึกษา ออกแบบและระบบก่อสร้าง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34300"/>
          </a:xfrm>
          <a:custGeom>
            <a:avLst/>
            <a:gdLst/>
            <a:ahLst/>
            <a:cxnLst/>
            <a:rect r="r" b="b" t="t" l="l"/>
            <a:pathLst>
              <a:path h="7734300" w="18288000">
                <a:moveTo>
                  <a:pt x="0" y="0"/>
                </a:moveTo>
                <a:lnTo>
                  <a:pt x="18288000" y="0"/>
                </a:lnTo>
                <a:lnTo>
                  <a:pt x="18288000" y="7734300"/>
                </a:lnTo>
                <a:lnTo>
                  <a:pt x="0" y="773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63226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715125"/>
          </a:xfrm>
          <a:custGeom>
            <a:avLst/>
            <a:gdLst/>
            <a:ahLst/>
            <a:cxnLst/>
            <a:rect r="r" b="b" t="t" l="l"/>
            <a:pathLst>
              <a:path h="6715125" w="18288000">
                <a:moveTo>
                  <a:pt x="0" y="0"/>
                </a:moveTo>
                <a:lnTo>
                  <a:pt x="18288000" y="0"/>
                </a:lnTo>
                <a:lnTo>
                  <a:pt x="18288000" y="6715125"/>
                </a:lnTo>
                <a:lnTo>
                  <a:pt x="0" y="671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11258853" cy="58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4"/>
              </a:lnSpc>
            </a:pPr>
            <a:r>
              <a:rPr lang="en-US" sz="4052">
                <a:solidFill>
                  <a:srgbClr val="FFFFFF"/>
                </a:solidFill>
                <a:latin typeface="Alata"/>
                <a:cs typeface="Alata"/>
              </a:rPr>
              <a:t>ผลการทดสอบ ของ Unit LoginN</a:t>
            </a:r>
          </a:p>
          <a:p>
            <a:pPr marL="680571" indent="-34028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361143" indent="-453714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361143" indent="-453714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361143" indent="-453714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361143" indent="-453714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4413"/>
              </a:lnSpc>
            </a:pPr>
          </a:p>
          <a:p>
            <a:pPr marL="680571" indent="-340286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4413"/>
              </a:lnSpc>
            </a:pPr>
          </a:p>
          <a:p>
            <a:pPr>
              <a:lnSpc>
                <a:spcPts val="5674"/>
              </a:lnSpc>
            </a:pPr>
            <a:r>
              <a:rPr lang="en-US" sz="4052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Login: ผ่าน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3450"/>
            <a:ext cx="12609968" cy="65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4"/>
              </a:lnSpc>
            </a:pPr>
            <a:r>
              <a:rPr lang="en-US" sz="4539">
                <a:solidFill>
                  <a:srgbClr val="FFFFFF"/>
                </a:solidFill>
                <a:latin typeface="Alata"/>
                <a:cs typeface="Alata"/>
              </a:rPr>
              <a:t>ผลการทดสอบ ของ Unit LoginP</a:t>
            </a:r>
          </a:p>
          <a:p>
            <a:pPr marL="762243" indent="-381122" lvl="1">
              <a:lnSpc>
                <a:spcPts val="4942"/>
              </a:lnSpc>
              <a:buFont typeface="Arial"/>
              <a:buChar char="•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524486" indent="-508162" lvl="2">
              <a:lnSpc>
                <a:spcPts val="4942"/>
              </a:lnSpc>
              <a:buFont typeface="Arial"/>
              <a:buChar char="⚬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524486" indent="-508162" lvl="2">
              <a:lnSpc>
                <a:spcPts val="4942"/>
              </a:lnSpc>
              <a:buFont typeface="Arial"/>
              <a:buChar char="⚬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524486" indent="-508162" lvl="2">
              <a:lnSpc>
                <a:spcPts val="4942"/>
              </a:lnSpc>
              <a:buFont typeface="Arial"/>
              <a:buChar char="⚬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524486" indent="-508162" lvl="2">
              <a:lnSpc>
                <a:spcPts val="4942"/>
              </a:lnSpc>
              <a:buFont typeface="Arial"/>
              <a:buChar char="⚬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4942"/>
              </a:lnSpc>
            </a:pPr>
          </a:p>
          <a:p>
            <a:pPr marL="762243" indent="-381122" lvl="1">
              <a:lnSpc>
                <a:spcPts val="4942"/>
              </a:lnSpc>
              <a:buFont typeface="Arial"/>
              <a:buChar char="•"/>
            </a:pPr>
            <a:r>
              <a:rPr lang="en-US" sz="353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4942"/>
              </a:lnSpc>
            </a:pPr>
          </a:p>
          <a:p>
            <a:pPr>
              <a:lnSpc>
                <a:spcPts val="6354"/>
              </a:lnSpc>
            </a:pPr>
            <a:r>
              <a:rPr lang="en-US" sz="453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Login: ผ่าน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76651" y="0"/>
            <a:ext cx="10334699" cy="10287000"/>
          </a:xfrm>
          <a:custGeom>
            <a:avLst/>
            <a:gdLst/>
            <a:ahLst/>
            <a:cxnLst/>
            <a:rect r="r" b="b" t="t" l="l"/>
            <a:pathLst>
              <a:path h="10287000" w="10334699">
                <a:moveTo>
                  <a:pt x="0" y="0"/>
                </a:moveTo>
                <a:lnTo>
                  <a:pt x="10334698" y="0"/>
                </a:lnTo>
                <a:lnTo>
                  <a:pt x="103346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- หัวข้อ โครงการ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เพื่อตรวจสอบว่าช่อง ชื่อ Project, ชื่อย่อ และ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                         มูลค่า Project (บาท) สามารถกรอกข้อมูลได้อย่างถูกต้อง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3077298"/>
            <a:ext cx="7524750" cy="516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4"/>
              </a:lnSpc>
            </a:pPr>
            <a:r>
              <a:rPr lang="en-US" sz="2174">
                <a:solidFill>
                  <a:srgbClr val="FFFFFF"/>
                </a:solidFill>
                <a:latin typeface="Alata"/>
                <a:cs typeface="Alata"/>
              </a:rPr>
              <a:t>หัวข้อ ทดสอบการป้อนข้อมูลในช่อง ชื่อ Project, ชื่อย่อ และ มูลค่า Project (บาท) สามารถกรอกข้อมูลได้อย่างถูกต้อง</a:t>
            </a:r>
          </a:p>
          <a:p>
            <a:pPr>
              <a:lnSpc>
                <a:spcPts val="3044"/>
              </a:lnSpc>
            </a:pPr>
          </a:p>
          <a:p>
            <a:pPr>
              <a:lnSpc>
                <a:spcPts val="2881"/>
              </a:lnSpc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กรณีที่ 1:  ป้อนข้อมูลด้วยภาษาไทย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Input: กขคง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  <a:p>
            <a:pPr>
              <a:lnSpc>
                <a:spcPts val="2881"/>
              </a:lnSpc>
            </a:pPr>
          </a:p>
          <a:p>
            <a:pPr>
              <a:lnSpc>
                <a:spcPts val="2881"/>
              </a:lnSpc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กรณีที่ 2: ป้อนข้อมูลด้วยภาษาอังกฤษ ตัวใหญ่ตัวเล็ก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</a:rPr>
              <a:t>Input: abcd  ABCD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888720" indent="-296240" lvl="2">
              <a:lnSpc>
                <a:spcPts val="2881"/>
              </a:lnSpc>
              <a:buFont typeface="Arial"/>
              <a:buChar char="⚬"/>
            </a:pPr>
            <a:r>
              <a:rPr lang="en-US" sz="205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0296" y="3275479"/>
            <a:ext cx="7012767" cy="598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4"/>
              </a:lnSpc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กรณีที่ 3:  ป้อนข้อมูลด้วยตัวเลข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</a:rPr>
              <a:t>Input: 1234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  <a:p>
            <a:pPr>
              <a:lnSpc>
                <a:spcPts val="3634"/>
              </a:lnSpc>
            </a:pPr>
          </a:p>
          <a:p>
            <a:pPr>
              <a:lnSpc>
                <a:spcPts val="3634"/>
              </a:lnSpc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กรณีที่ 4: ป้อนข้อมูลด้วยสัญลักษณ์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</a:rPr>
              <a:t>Input: !@#$%^&amp;*()_+[]{}\|:;"'&lt;&gt;?/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สามารถกรอกข้อมูลได้ และแสดงผลตามที่กรอกได้</a:t>
            </a:r>
          </a:p>
          <a:p>
            <a:pPr marL="1121093" indent="-373698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สามารถกรอกข้อมูลได้ และแสดงผลตามที่กรอกได้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112761" y="3115398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561488" cy="10287000"/>
          </a:xfrm>
          <a:custGeom>
            <a:avLst/>
            <a:gdLst/>
            <a:ahLst/>
            <a:cxnLst/>
            <a:rect r="r" b="b" t="t" l="l"/>
            <a:pathLst>
              <a:path h="10287000" w="7561488">
                <a:moveTo>
                  <a:pt x="0" y="0"/>
                </a:moveTo>
                <a:lnTo>
                  <a:pt x="7561488" y="0"/>
                </a:lnTo>
                <a:lnTo>
                  <a:pt x="7561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1756" y="3928874"/>
            <a:ext cx="10576244" cy="2618011"/>
          </a:xfrm>
          <a:custGeom>
            <a:avLst/>
            <a:gdLst/>
            <a:ahLst/>
            <a:cxnLst/>
            <a:rect r="r" b="b" t="t" l="l"/>
            <a:pathLst>
              <a:path h="2618011" w="10576244">
                <a:moveTo>
                  <a:pt x="0" y="0"/>
                </a:moveTo>
                <a:lnTo>
                  <a:pt x="10576244" y="0"/>
                </a:lnTo>
                <a:lnTo>
                  <a:pt x="10576244" y="2618011"/>
                </a:lnTo>
                <a:lnTo>
                  <a:pt x="0" y="2618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ป้อนข้อมูลด้วยภาษาไทย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U_AT_P1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81925"/>
          </a:xfrm>
          <a:custGeom>
            <a:avLst/>
            <a:gdLst/>
            <a:ahLst/>
            <a:cxnLst/>
            <a:rect r="r" b="b" t="t" l="l"/>
            <a:pathLst>
              <a:path h="7781925" w="18288000">
                <a:moveTo>
                  <a:pt x="0" y="0"/>
                </a:moveTo>
                <a:lnTo>
                  <a:pt x="18288000" y="0"/>
                </a:lnTo>
                <a:lnTo>
                  <a:pt x="18288000" y="7781925"/>
                </a:lnTo>
                <a:lnTo>
                  <a:pt x="0" y="778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29098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877050"/>
          </a:xfrm>
          <a:custGeom>
            <a:avLst/>
            <a:gdLst/>
            <a:ahLst/>
            <a:cxnLst/>
            <a:rect r="r" b="b" t="t" l="l"/>
            <a:pathLst>
              <a:path h="6877050" w="18288000">
                <a:moveTo>
                  <a:pt x="0" y="0"/>
                </a:moveTo>
                <a:lnTo>
                  <a:pt x="18288000" y="0"/>
                </a:lnTo>
                <a:lnTo>
                  <a:pt x="18288000" y="6877050"/>
                </a:lnTo>
                <a:lnTo>
                  <a:pt x="0" y="687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230600" cy="651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ata"/>
                <a:cs typeface="Alata"/>
              </a:rPr>
              <a:t>ผลการทดสอบ U_AT_P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โครงการ: ผ่าน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340" y="-835331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16230600" cy="101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cs typeface="Alata"/>
              </a:rPr>
              <a:t>ปัญหาที่เกิดขึ้นในโครงการก่อสร้างของ บริษัท ลิงค์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504" y="6756286"/>
            <a:ext cx="1623060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</a:rPr>
              <a:t> </a:t>
            </a: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- ปัญหาด้านการวิเคราะห์ข้อมูล เช่น นำข้อมูลต้นทุนไปวิเคราะห์เพื่อใช้ในการตัดสินใจต่างๆ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504" y="2425541"/>
            <a:ext cx="1623060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- ปัญหาด้านความถูกต้องและครบถ้วนของข้อมูล เช่น ผู้ใช้อาจกรอกข้อมูลผิดพลาดหรือข้อมูลไม่ครบถ้วน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504" y="4473416"/>
            <a:ext cx="1623060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- ปัญหาด้านความยุ่งยากในการเข้าถึงข้อมูล เช่น การค้นหาและการเข้าถึงข้อมูลต้นทุนในแต่ละโปรเจคมีความยุ่งยาก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578" y="0"/>
            <a:ext cx="18112468" cy="10287000"/>
          </a:xfrm>
          <a:custGeom>
            <a:avLst/>
            <a:gdLst/>
            <a:ahLst/>
            <a:cxnLst/>
            <a:rect r="r" b="b" t="t" l="l"/>
            <a:pathLst>
              <a:path h="10287000" w="18112468">
                <a:moveTo>
                  <a:pt x="0" y="0"/>
                </a:moveTo>
                <a:lnTo>
                  <a:pt x="18112467" y="0"/>
                </a:lnTo>
                <a:lnTo>
                  <a:pt x="181124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5464" y="367450"/>
            <a:ext cx="16914594" cy="217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FFFFFF"/>
                </a:solidFill>
                <a:latin typeface="Alata"/>
                <a:cs typeface="Alata"/>
              </a:rPr>
              <a:t> - หัวข้อ ไซต์</a:t>
            </a:r>
          </a:p>
          <a:p>
            <a:pPr>
              <a:lnSpc>
                <a:spcPts val="3840"/>
              </a:lnSpc>
            </a:pPr>
            <a:r>
              <a:rPr lang="en-US" sz="2743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เพื่อตรวจสอบว่าช่อง ทดสอบการ </a:t>
            </a:r>
          </a:p>
          <a:p>
            <a:pPr>
              <a:lnSpc>
                <a:spcPts val="3840"/>
              </a:lnSpc>
            </a:pPr>
            <a:r>
              <a:rPr lang="en-US" sz="2743">
                <a:solidFill>
                  <a:srgbClr val="FFFFFF"/>
                </a:solidFill>
                <a:latin typeface="Alata"/>
                <a:cs typeface="Alata"/>
              </a:rPr>
              <a:t>การป้อนข้อมูลในช่อง รหัส Site/โครงการ ชื่อ Site ชื่อย่อ รหัสประจำตัวผู้เสียภาษี หมายเลขโทรศัพท์ หมายเลข FAX ที่อยู่ Remarks สามารถกรอกข้อมูลได้อย่างถูกต้อง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676" y="2816090"/>
            <a:ext cx="7449219" cy="644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Alata"/>
                <a:cs typeface="Alata"/>
              </a:rPr>
              <a:t>หัวข้อ ทดสอบการป้อนข้อมูลในช่อง รหัส Site/โครงการ ชื่อ Site ชื่อย่อ รหัสประจำตัวผู้เสียภาษี หมายเลขโทรศัพท์ หมายเลข FAX ที่อยู่ Remarks สามารถกรอกข้อมูลได้อย่างถูกต้อง</a:t>
            </a:r>
          </a:p>
          <a:p>
            <a:pPr>
              <a:lnSpc>
                <a:spcPts val="3121"/>
              </a:lnSpc>
            </a:pPr>
          </a:p>
          <a:p>
            <a:pPr>
              <a:lnSpc>
                <a:spcPts val="2954"/>
              </a:lnSpc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กรณีที่ 1:  ป้อนข้อมูลด้วยภาษาไทย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Input: กขคง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2954"/>
              </a:lnSpc>
            </a:pPr>
          </a:p>
          <a:p>
            <a:pPr>
              <a:lnSpc>
                <a:spcPts val="2954"/>
              </a:lnSpc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กรณีที่ 2: ป้อนข้อมูลด้วยภาษาอังกฤษ ตัวใหญ่ตัวเล็ก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</a:rPr>
              <a:t>Input: abcd  ABCD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11260" indent="-303753" lvl="2">
              <a:lnSpc>
                <a:spcPts val="2954"/>
              </a:lnSpc>
              <a:buFont typeface="Arial"/>
              <a:buChar char="⚬"/>
            </a:pPr>
            <a:r>
              <a:rPr lang="en-US" sz="2110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92485" y="2787515"/>
            <a:ext cx="7566815" cy="647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3:  ป้อนข้อมูลด้วยตัวเลข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1234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 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3922"/>
              </a:lnSpc>
            </a:pPr>
          </a:p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4: ป้อนข้อมูลด้วยสัญลักษณ์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!@#$%^&amp;*()_+[]{}\|:;"'&lt;&gt;?/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112761" y="3115398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492136" cy="10287000"/>
          </a:xfrm>
          <a:custGeom>
            <a:avLst/>
            <a:gdLst/>
            <a:ahLst/>
            <a:cxnLst/>
            <a:rect r="r" b="b" t="t" l="l"/>
            <a:pathLst>
              <a:path h="10287000" w="6492136">
                <a:moveTo>
                  <a:pt x="0" y="0"/>
                </a:moveTo>
                <a:lnTo>
                  <a:pt x="6492136" y="0"/>
                </a:lnTo>
                <a:lnTo>
                  <a:pt x="64921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5983" y="3038858"/>
            <a:ext cx="11579532" cy="4118124"/>
          </a:xfrm>
          <a:custGeom>
            <a:avLst/>
            <a:gdLst/>
            <a:ahLst/>
            <a:cxnLst/>
            <a:rect r="r" b="b" t="t" l="l"/>
            <a:pathLst>
              <a:path h="4118124" w="11579532">
                <a:moveTo>
                  <a:pt x="0" y="0"/>
                </a:moveTo>
                <a:lnTo>
                  <a:pt x="11579532" y="0"/>
                </a:lnTo>
                <a:lnTo>
                  <a:pt x="11579532" y="4118124"/>
                </a:lnTo>
                <a:lnTo>
                  <a:pt x="0" y="411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ป้อนข้อมูลด้วยภาษาไทย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U_AT_S1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24775"/>
          </a:xfrm>
          <a:custGeom>
            <a:avLst/>
            <a:gdLst/>
            <a:ahLst/>
            <a:cxnLst/>
            <a:rect r="r" b="b" t="t" l="l"/>
            <a:pathLst>
              <a:path h="7724775" w="18288000">
                <a:moveTo>
                  <a:pt x="0" y="0"/>
                </a:moveTo>
                <a:lnTo>
                  <a:pt x="18288000" y="0"/>
                </a:lnTo>
                <a:lnTo>
                  <a:pt x="18288000" y="7724775"/>
                </a:lnTo>
                <a:lnTo>
                  <a:pt x="0" y="772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29098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905625"/>
          </a:xfrm>
          <a:custGeom>
            <a:avLst/>
            <a:gdLst/>
            <a:ahLst/>
            <a:cxnLst/>
            <a:rect r="r" b="b" t="t" l="l"/>
            <a:pathLst>
              <a:path h="6905625" w="18288000">
                <a:moveTo>
                  <a:pt x="0" y="0"/>
                </a:moveTo>
                <a:lnTo>
                  <a:pt x="18288000" y="0"/>
                </a:lnTo>
                <a:lnTo>
                  <a:pt x="18288000" y="6905625"/>
                </a:lnTo>
                <a:lnTo>
                  <a:pt x="0" y="6905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230600" cy="651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ata"/>
                <a:cs typeface="Alata"/>
              </a:rPr>
              <a:t>ผลการทดสอบ U_AT_S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ไซต์: ผ่าน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68618" y="0"/>
            <a:ext cx="9150763" cy="10287000"/>
          </a:xfrm>
          <a:custGeom>
            <a:avLst/>
            <a:gdLst/>
            <a:ahLst/>
            <a:cxnLst/>
            <a:rect r="r" b="b" t="t" l="l"/>
            <a:pathLst>
              <a:path h="10287000" w="9150763">
                <a:moveTo>
                  <a:pt x="0" y="0"/>
                </a:moveTo>
                <a:lnTo>
                  <a:pt x="9150764" y="0"/>
                </a:lnTo>
                <a:lnTo>
                  <a:pt x="91507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3450"/>
            <a:ext cx="16230600" cy="421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 - หัวข้อ ผู้รับเหมา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เพื่อตรวจสอบว่าช่อง ทดสอบการ การป้อนข้อมูลในช่อง Code ชื่อร้าน/ผรม ชื่อร้าน/ผรม แบบย่อ เลขประจำตัวผู้เสียภาษี ประเภทภาษีหัก ณ ที่จ่าย แฟกซ์  เบอร์โทรศัพท์  ที่อยู่ ผังบัญชี วันที่ชำระเงิน remarks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81075"/>
            <a:ext cx="7762032" cy="672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2"/>
              </a:lnSpc>
            </a:pPr>
            <a:r>
              <a:rPr lang="en-US" sz="2323">
                <a:solidFill>
                  <a:srgbClr val="FFFFFF"/>
                </a:solidFill>
                <a:latin typeface="Alata"/>
                <a:cs typeface="Alata"/>
              </a:rPr>
              <a:t>หัวข้อ ทดสอบการป้อนข้อมูลในช่อง Code ชื่อร้าน/ผรม ชื่อร้าน/ผรม แบบย่อ เลขประจำตัวผู้เสียภาษี ประเภทภาษีหัก ณ ที่จ่าย แฟกซ์ เบอร์โทรศัพท์ ที่อยู่ ผังบัญชี วันที่ชำระเงิน remarks</a:t>
            </a:r>
          </a:p>
          <a:p>
            <a:pPr>
              <a:lnSpc>
                <a:spcPts val="3252"/>
              </a:lnSpc>
            </a:pPr>
          </a:p>
          <a:p>
            <a:pPr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กรณีที่ 1:  ป้อนข้อมูลด้วยภาษาไทย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Input: กขคง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3078"/>
              </a:lnSpc>
            </a:pPr>
          </a:p>
          <a:p>
            <a:pPr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กรณีที่ 2: ป้อนข้อมูลด้วยภาษาอังกฤษ ตัวใหญ่ตัวเล็ก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</a:rPr>
              <a:t>Input: abcd  ABCD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2485" y="1230951"/>
            <a:ext cx="7566815" cy="647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3:  ป้อนข้อมูลด้วยตัวเลข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1234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 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3922"/>
              </a:lnSpc>
            </a:pPr>
          </a:p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4: ป้อนข้อมูลด้วยสัญลักษณ์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!@#$%^&amp;*()_+[]{}\|:;"'&lt;&gt;?/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12761" y="1393834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39686" y="3287031"/>
            <a:ext cx="11648314" cy="3767520"/>
          </a:xfrm>
          <a:custGeom>
            <a:avLst/>
            <a:gdLst/>
            <a:ahLst/>
            <a:cxnLst/>
            <a:rect r="r" b="b" t="t" l="l"/>
            <a:pathLst>
              <a:path h="3767520" w="11648314">
                <a:moveTo>
                  <a:pt x="0" y="0"/>
                </a:moveTo>
                <a:lnTo>
                  <a:pt x="11648314" y="0"/>
                </a:lnTo>
                <a:lnTo>
                  <a:pt x="11648314" y="3767520"/>
                </a:lnTo>
                <a:lnTo>
                  <a:pt x="0" y="376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6452544" cy="10287000"/>
          </a:xfrm>
          <a:custGeom>
            <a:avLst/>
            <a:gdLst/>
            <a:ahLst/>
            <a:cxnLst/>
            <a:rect r="r" b="b" t="t" l="l"/>
            <a:pathLst>
              <a:path h="10287000" w="6452544">
                <a:moveTo>
                  <a:pt x="0" y="0"/>
                </a:moveTo>
                <a:lnTo>
                  <a:pt x="6452544" y="0"/>
                </a:lnTo>
                <a:lnTo>
                  <a:pt x="6452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5121" y="2095131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ป้อนข้อมูลด้วยตัวเลข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694" y="933450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U_AT_C3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340" y="-835331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16230600" cy="101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lata"/>
                <a:cs typeface="Alata"/>
              </a:rPr>
              <a:t>ที่มาของการนำ Automated Test มาใช้ในงาน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4085" y="4383617"/>
            <a:ext cx="10374294" cy="75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8"/>
              </a:lnSpc>
              <a:spcBef>
                <a:spcPct val="0"/>
              </a:spcBef>
            </a:pPr>
            <a:r>
              <a:rPr lang="en-US" sz="4470">
                <a:solidFill>
                  <a:srgbClr val="FFFFFF"/>
                </a:solidFill>
                <a:latin typeface="Alata"/>
                <a:cs typeface="Alata"/>
              </a:rPr>
              <a:t> - ประหยัดเวลาของบุครลากรภายในบริษัท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4085" y="5457825"/>
            <a:ext cx="8222141" cy="75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8"/>
              </a:lnSpc>
              <a:spcBef>
                <a:spcPct val="0"/>
              </a:spcBef>
            </a:pPr>
            <a:r>
              <a:rPr lang="en-US" sz="4470">
                <a:solidFill>
                  <a:srgbClr val="FFFFFF"/>
                </a:solidFill>
                <a:latin typeface="Alata"/>
                <a:cs typeface="Alata"/>
              </a:rPr>
              <a:t> - ลดข้อผิดพลาดในการทดสอบระบบ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4085" y="6532033"/>
            <a:ext cx="8534384" cy="75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8"/>
              </a:lnSpc>
              <a:spcBef>
                <a:spcPct val="0"/>
              </a:spcBef>
            </a:pPr>
            <a:r>
              <a:rPr lang="en-US" sz="4470">
                <a:solidFill>
                  <a:srgbClr val="FFFFFF"/>
                </a:solidFill>
                <a:latin typeface="Alata"/>
                <a:cs typeface="Alata"/>
              </a:rPr>
              <a:t> - ประหยัดค่าใช้จ่ายในการจ้างพนักงาน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4085" y="2521709"/>
            <a:ext cx="14795215" cy="154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8"/>
              </a:lnSpc>
              <a:spcBef>
                <a:spcPct val="0"/>
              </a:spcBef>
            </a:pPr>
            <a:r>
              <a:rPr lang="en-US" sz="4470">
                <a:solidFill>
                  <a:srgbClr val="FFFFFF"/>
                </a:solidFill>
                <a:latin typeface="Alata"/>
                <a:cs typeface="Alata"/>
              </a:rPr>
              <a:t> - เพื่อทดสอบการทำงานของทุกฟังก์ชันในระบบ เพื่อให้สามารถใช้งานได้อย่างถูกต้อง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98613" y="2578255"/>
            <a:ext cx="11326327" cy="5130490"/>
          </a:xfrm>
          <a:custGeom>
            <a:avLst/>
            <a:gdLst/>
            <a:ahLst/>
            <a:cxnLst/>
            <a:rect r="r" b="b" t="t" l="l"/>
            <a:pathLst>
              <a:path h="5130490" w="11326327">
                <a:moveTo>
                  <a:pt x="0" y="0"/>
                </a:moveTo>
                <a:lnTo>
                  <a:pt x="11326327" y="0"/>
                </a:lnTo>
                <a:lnTo>
                  <a:pt x="11326327" y="5130490"/>
                </a:lnTo>
                <a:lnTo>
                  <a:pt x="0" y="513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6547345" cy="10287000"/>
          </a:xfrm>
          <a:custGeom>
            <a:avLst/>
            <a:gdLst/>
            <a:ahLst/>
            <a:cxnLst/>
            <a:rect r="r" b="b" t="t" l="l"/>
            <a:pathLst>
              <a:path h="10287000" w="6547345">
                <a:moveTo>
                  <a:pt x="0" y="0"/>
                </a:moveTo>
                <a:lnTo>
                  <a:pt x="6547345" y="0"/>
                </a:lnTo>
                <a:lnTo>
                  <a:pt x="6547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93842" y="1558835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ป้อนข้อมูลด้วยภาษาไทย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415" y="397154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U_AT_C1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34300"/>
          </a:xfrm>
          <a:custGeom>
            <a:avLst/>
            <a:gdLst/>
            <a:ahLst/>
            <a:cxnLst/>
            <a:rect r="r" b="b" t="t" l="l"/>
            <a:pathLst>
              <a:path h="7734300" w="18288000">
                <a:moveTo>
                  <a:pt x="0" y="0"/>
                </a:moveTo>
                <a:lnTo>
                  <a:pt x="18288000" y="0"/>
                </a:lnTo>
                <a:lnTo>
                  <a:pt x="18288000" y="7734300"/>
                </a:lnTo>
                <a:lnTo>
                  <a:pt x="0" y="773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29098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838950"/>
          </a:xfrm>
          <a:custGeom>
            <a:avLst/>
            <a:gdLst/>
            <a:ahLst/>
            <a:cxnLst/>
            <a:rect r="r" b="b" t="t" l="l"/>
            <a:pathLst>
              <a:path h="6838950" w="18288000">
                <a:moveTo>
                  <a:pt x="0" y="0"/>
                </a:moveTo>
                <a:lnTo>
                  <a:pt x="18288000" y="0"/>
                </a:lnTo>
                <a:lnTo>
                  <a:pt x="18288000" y="6838950"/>
                </a:lnTo>
                <a:lnTo>
                  <a:pt x="0" y="683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230600" cy="651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ata"/>
                <a:cs typeface="Alata"/>
              </a:rPr>
              <a:t>ผลการทดสอบ U_AT_C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1: ไม่ผาน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2: ไม่ผ่าน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4: ไม่ผ่าน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กณณีที่ 1, 2, 4 การแสดงผลการกรอกข้อมูลมีปัญหา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ผู้รับเหมา: ไม่ผ่าน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83417" y="0"/>
            <a:ext cx="7921165" cy="10287000"/>
          </a:xfrm>
          <a:custGeom>
            <a:avLst/>
            <a:gdLst/>
            <a:ahLst/>
            <a:cxnLst/>
            <a:rect r="r" b="b" t="t" l="l"/>
            <a:pathLst>
              <a:path h="10287000" w="7921165">
                <a:moveTo>
                  <a:pt x="0" y="0"/>
                </a:moveTo>
                <a:lnTo>
                  <a:pt x="7921166" y="0"/>
                </a:lnTo>
                <a:lnTo>
                  <a:pt x="79211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33450"/>
            <a:ext cx="16230600" cy="336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 - หัวข้อ ตั้งค่าผู้ใช้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เพื่อตรวจสอบว่าช่อง ทดสอบการ การป้อนข้อมูลในช่อง ชื่อผู้ใช้ ชื่อเล่น ชื่อ นามสกุล เบอร์โทรศัพท์ เลขบัตรประชาชน ที่อยู่ Username E-mail รหัสผ่าน ยืนยันรหัสผ่าน 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81075"/>
            <a:ext cx="7762032" cy="672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2"/>
              </a:lnSpc>
            </a:pPr>
            <a:r>
              <a:rPr lang="en-US" sz="2323">
                <a:solidFill>
                  <a:srgbClr val="FFFFFF"/>
                </a:solidFill>
                <a:latin typeface="Alata"/>
                <a:cs typeface="Alata"/>
              </a:rPr>
              <a:t>หัวข้อ ทดสอบการป้อนข้อมูลในช่อง ชื่อผู้ใช้ ชื่อเล่น ชื่อ นามสกุล เบอร์โทรศัพท์ เลขบัตรประชาชน ที่อยู่ Username E-mail รหัสผ่านยืนยันรหัสผ่าน </a:t>
            </a:r>
          </a:p>
          <a:p>
            <a:pPr>
              <a:lnSpc>
                <a:spcPts val="3252"/>
              </a:lnSpc>
            </a:pPr>
          </a:p>
          <a:p>
            <a:pPr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กรณีที่ 1:  ป้อนข้อมูลด้วยภาษาไทย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Input: กขคง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3078"/>
              </a:lnSpc>
            </a:pPr>
          </a:p>
          <a:p>
            <a:pPr>
              <a:lnSpc>
                <a:spcPts val="3078"/>
              </a:lnSpc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กรณีที่ 2: ป้อนข้อมูลด้วยภาษาอังกฤษ ตัวใหญ่ตัวเล็ก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</a:rPr>
              <a:t>Input: abcd  ABCD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949527" indent="-316509" lvl="2">
              <a:lnSpc>
                <a:spcPts val="3078"/>
              </a:lnSpc>
              <a:buFont typeface="Arial"/>
              <a:buChar char="⚬"/>
            </a:pPr>
            <a:r>
              <a:rPr lang="en-US" sz="2198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2485" y="1230951"/>
            <a:ext cx="7566815" cy="647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3:  ป้อนข้อมูลด้วยตัวเลข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1234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 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  <a:p>
            <a:pPr>
              <a:lnSpc>
                <a:spcPts val="3922"/>
              </a:lnSpc>
            </a:pPr>
          </a:p>
          <a:p>
            <a:pPr>
              <a:lnSpc>
                <a:spcPts val="3922"/>
              </a:lnSpc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กรณีที่ 4: ป้อนข้อมูลด้วยสัญลักษณ์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</a:rPr>
              <a:t>Input: !@#$%^&amp;*()_+[]{}\|:;"'&lt;&gt;?/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คาดหวังผลลัพธ์: สามารถกรอกข้อมูล และแสดงข้อมูลตามที่กรอกไปได้</a:t>
            </a:r>
          </a:p>
          <a:p>
            <a:pPr marL="1209665" indent="-403222" lvl="2">
              <a:lnSpc>
                <a:spcPts val="3922"/>
              </a:lnSpc>
              <a:buFont typeface="Arial"/>
              <a:buChar char="⚬"/>
            </a:pPr>
            <a:r>
              <a:rPr lang="en-US" sz="2801">
                <a:solidFill>
                  <a:srgbClr val="FFFFFF"/>
                </a:solidFill>
                <a:latin typeface="Alata"/>
                <a:cs typeface="Alata"/>
              </a:rPr>
              <a:t>ผลลัพธ์จริง: สามารถกรอกข้อมูล และแสดงข้อมูลตามที่กรอกไปได้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12761" y="1393834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551767" cy="10287000"/>
          </a:xfrm>
          <a:custGeom>
            <a:avLst/>
            <a:gdLst/>
            <a:ahLst/>
            <a:cxnLst/>
            <a:rect r="r" b="b" t="t" l="l"/>
            <a:pathLst>
              <a:path h="10287000" w="6551767">
                <a:moveTo>
                  <a:pt x="0" y="0"/>
                </a:moveTo>
                <a:lnTo>
                  <a:pt x="6551767" y="0"/>
                </a:lnTo>
                <a:lnTo>
                  <a:pt x="6551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9621" y="2606640"/>
            <a:ext cx="11437287" cy="5251815"/>
          </a:xfrm>
          <a:custGeom>
            <a:avLst/>
            <a:gdLst/>
            <a:ahLst/>
            <a:cxnLst/>
            <a:rect r="r" b="b" t="t" l="l"/>
            <a:pathLst>
              <a:path h="5251815" w="11437287">
                <a:moveTo>
                  <a:pt x="0" y="0"/>
                </a:moveTo>
                <a:lnTo>
                  <a:pt x="11437286" y="0"/>
                </a:lnTo>
                <a:lnTo>
                  <a:pt x="11437286" y="5251816"/>
                </a:lnTo>
                <a:lnTo>
                  <a:pt x="0" y="525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20711" y="1631966"/>
            <a:ext cx="7277584" cy="7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6"/>
              </a:lnSpc>
            </a:pPr>
            <a:r>
              <a:rPr lang="en-US" sz="4168">
                <a:solidFill>
                  <a:srgbClr val="FFFFFF"/>
                </a:solidFill>
                <a:latin typeface="Alata"/>
                <a:cs typeface="Alata"/>
              </a:rPr>
              <a:t> - ป้อนข้อมูลด้วยภาษาไทย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1283" y="470285"/>
            <a:ext cx="346113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</a:rPr>
              <a:t>U_AT_U1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667625"/>
          </a:xfrm>
          <a:custGeom>
            <a:avLst/>
            <a:gdLst/>
            <a:ahLst/>
            <a:cxnLst/>
            <a:rect r="r" b="b" t="t" l="l"/>
            <a:pathLst>
              <a:path h="7667625" w="18288000">
                <a:moveTo>
                  <a:pt x="0" y="0"/>
                </a:moveTo>
                <a:lnTo>
                  <a:pt x="18288000" y="0"/>
                </a:lnTo>
                <a:lnTo>
                  <a:pt x="18288000" y="7667625"/>
                </a:lnTo>
                <a:lnTo>
                  <a:pt x="0" y="766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29098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915150"/>
          </a:xfrm>
          <a:custGeom>
            <a:avLst/>
            <a:gdLst/>
            <a:ahLst/>
            <a:cxnLst/>
            <a:rect r="r" b="b" t="t" l="l"/>
            <a:pathLst>
              <a:path h="6915150" w="18288000">
                <a:moveTo>
                  <a:pt x="0" y="0"/>
                </a:moveTo>
                <a:lnTo>
                  <a:pt x="18288000" y="0"/>
                </a:lnTo>
                <a:lnTo>
                  <a:pt x="18288000" y="6915150"/>
                </a:lnTo>
                <a:lnTo>
                  <a:pt x="0" y="6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03727" y="4302760"/>
            <a:ext cx="5480546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cs typeface="Alata"/>
              </a:rPr>
              <a:t>วัตถุประสงค์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230600" cy="651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ata"/>
                <a:cs typeface="Alata"/>
              </a:rPr>
              <a:t>ผลการทดสอบ ของ U_AT_U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ตั้งค่าผู้ใช้: ผ่าน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07781" y="0"/>
            <a:ext cx="8072438" cy="10287000"/>
          </a:xfrm>
          <a:custGeom>
            <a:avLst/>
            <a:gdLst/>
            <a:ahLst/>
            <a:cxnLst/>
            <a:rect r="r" b="b" t="t" l="l"/>
            <a:pathLst>
              <a:path h="10287000" w="8072438">
                <a:moveTo>
                  <a:pt x="0" y="0"/>
                </a:moveTo>
                <a:lnTo>
                  <a:pt x="8072438" y="0"/>
                </a:lnTo>
                <a:lnTo>
                  <a:pt x="80724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94060" y="904875"/>
            <a:ext cx="307550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E2E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6736"/>
            <a:ext cx="16230600" cy="63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E2E Test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    - Login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โครงการ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ไซต์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ผู้รับเหมา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   - หัวข้อ ตั้งค่าผู้ใช้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 - Login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ทดสอบการ  "เข้าสู่ระบบ"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00705"/>
            <a:ext cx="7584551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กรณีที่ 1: ทดสอบการเข้าสู่ระบบด้วยชื่อผู้ใช้และรหัสผ่านถูกต้อง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ชื่อผู้ใช้: admin@link.com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รหัสผ่าน: 123456789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1. ระบบจะเข้าสู่หน้า Home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      ผลลัพธ์จริง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1. ระบบจะเข้าสู่หน้า 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1811" y="3100705"/>
            <a:ext cx="8115300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กรณีที่ 2: ทดสอบการเข้าสู่ระบบด้วยชื่อผู้ใช้และรหัสผ่านไม่ถูกต้อง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ชื่อผู้ใช้ : abc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รหัสผ่าน : 123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ระบบจะแสดงข้อความแจ้งว่าชื่อผู้ใช้ไม่ถูกต้อง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      ผลลัพธ์จริง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ระบบจะแสดงข้อความแจ้งว่าชื่อผู้ใช้ไม่ถูกต้อง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36127"/>
            <a:ext cx="7584551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กรณีที่ 3: ทดสอบการเข้าสู่ระบบด้วยชื่อผู้ใช้และรหัสผ่านว่าง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ชื่อผู้ใช้: 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รหัสผ่าน: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 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cs typeface="Alata"/>
              </a:rPr>
              <a:t>กรุณากรอกชื่อผู้ใช้และรหัสผ่าน</a:t>
            </a:r>
            <a:r>
              <a:rPr lang="en-US" sz="3199">
                <a:solidFill>
                  <a:srgbClr val="FFFFFF"/>
                </a:solidFill>
                <a:latin typeface="Alata"/>
              </a:rPr>
              <a:t>      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</a:rPr>
              <a:t>      </a:t>
            </a:r>
            <a:r>
              <a:rPr lang="en-US" sz="3199">
                <a:solidFill>
                  <a:srgbClr val="FFFFFF"/>
                </a:solidFill>
                <a:cs typeface="Alata"/>
              </a:rPr>
              <a:t>ผลลัพธ์จริง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 </a:t>
            </a:r>
          </a:p>
          <a:p>
            <a:pPr marL="1381758" indent="-460586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cs typeface="Alata"/>
              </a:rPr>
              <a:t>กรุณากรอกชื่อผู้ใช้และรหัสผ่าน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036127"/>
            <a:ext cx="8115300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กรณีที่ 4: ทดสอบการเข้าสู่ระบบด้วยรหัสผ่านว่าง                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</a:rPr>
              <a:t>         Input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ชื่อผู้ใช้: admin@link.com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รหัสผ่าน: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cs typeface="Alata"/>
              </a:rPr>
              <a:t>กรุณากรอกรหัสผ่าน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      ผลลัพธ์จริง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Alata"/>
                <a:cs typeface="Alata"/>
              </a:rPr>
              <a:t>1. ระบบจะแสดงข้อความแจ้งว่า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cs typeface="Alata"/>
              </a:rPr>
              <a:t>กรุณากรอกรหัสผ่าน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9644062" cy="10287000"/>
          </a:xfrm>
          <a:custGeom>
            <a:avLst/>
            <a:gdLst/>
            <a:ahLst/>
            <a:cxnLst/>
            <a:rect r="r" b="b" t="t" l="l"/>
            <a:pathLst>
              <a:path h="10287000" w="9644062">
                <a:moveTo>
                  <a:pt x="0" y="0"/>
                </a:moveTo>
                <a:lnTo>
                  <a:pt x="9644062" y="0"/>
                </a:lnTo>
                <a:lnTo>
                  <a:pt x="9644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04894" y="4206871"/>
            <a:ext cx="8483106" cy="2924541"/>
          </a:xfrm>
          <a:custGeom>
            <a:avLst/>
            <a:gdLst/>
            <a:ahLst/>
            <a:cxnLst/>
            <a:rect r="r" b="b" t="t" l="l"/>
            <a:pathLst>
              <a:path h="2924541" w="8483106">
                <a:moveTo>
                  <a:pt x="0" y="0"/>
                </a:moveTo>
                <a:lnTo>
                  <a:pt x="8483106" y="0"/>
                </a:lnTo>
                <a:lnTo>
                  <a:pt x="8483106" y="2924541"/>
                </a:lnTo>
                <a:lnTo>
                  <a:pt x="0" y="2924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26069" y="447675"/>
            <a:ext cx="216501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</a:rPr>
              <a:t>AT_L1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2846" y="2022342"/>
            <a:ext cx="694292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cs typeface="Alata"/>
              </a:rPr>
              <a:t>ทดสอบการเข้าสู่ระบบด้วยชื่อผู้ใช้และรหัสผ่านถูกต้อง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591425"/>
          </a:xfrm>
          <a:custGeom>
            <a:avLst/>
            <a:gdLst/>
            <a:ahLst/>
            <a:cxnLst/>
            <a:rect r="r" b="b" t="t" l="l"/>
            <a:pathLst>
              <a:path h="7591425" w="18288000">
                <a:moveTo>
                  <a:pt x="0" y="0"/>
                </a:moveTo>
                <a:lnTo>
                  <a:pt x="18288000" y="0"/>
                </a:lnTo>
                <a:lnTo>
                  <a:pt x="18288000" y="7591425"/>
                </a:lnTo>
                <a:lnTo>
                  <a:pt x="0" y="759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63226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6734175"/>
          </a:xfrm>
          <a:custGeom>
            <a:avLst/>
            <a:gdLst/>
            <a:ahLst/>
            <a:cxnLst/>
            <a:rect r="r" b="b" t="t" l="l"/>
            <a:pathLst>
              <a:path h="6734175" w="18288000">
                <a:moveTo>
                  <a:pt x="0" y="0"/>
                </a:moveTo>
                <a:lnTo>
                  <a:pt x="18288000" y="0"/>
                </a:lnTo>
                <a:lnTo>
                  <a:pt x="18288000" y="6734175"/>
                </a:lnTo>
                <a:lnTo>
                  <a:pt x="0" y="673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23925"/>
            <a:ext cx="16001158" cy="826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63"/>
              </a:lnSpc>
            </a:pPr>
            <a:r>
              <a:rPr lang="en-US" sz="5759">
                <a:solidFill>
                  <a:srgbClr val="FFFFFF"/>
                </a:solidFill>
                <a:latin typeface="Alata"/>
                <a:cs typeface="Alata"/>
              </a:rPr>
              <a:t>ผลการทดสอบ ของ AT_L</a:t>
            </a:r>
          </a:p>
          <a:p>
            <a:pPr marL="967233" indent="-48361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6272"/>
              </a:lnSpc>
            </a:pPr>
          </a:p>
          <a:p>
            <a:pPr marL="967233" indent="-48361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6272"/>
              </a:lnSpc>
            </a:pPr>
          </a:p>
          <a:p>
            <a:pPr>
              <a:lnSpc>
                <a:spcPts val="7643"/>
              </a:lnSpc>
            </a:pPr>
            <a:r>
              <a:rPr lang="en-US" sz="545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Login: ผ่าน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4340" y="0"/>
            <a:ext cx="15519320" cy="10287000"/>
          </a:xfrm>
          <a:custGeom>
            <a:avLst/>
            <a:gdLst/>
            <a:ahLst/>
            <a:cxnLst/>
            <a:rect r="r" b="b" t="t" l="l"/>
            <a:pathLst>
              <a:path h="10287000" w="15519320">
                <a:moveTo>
                  <a:pt x="0" y="0"/>
                </a:moveTo>
                <a:lnTo>
                  <a:pt x="15519320" y="0"/>
                </a:lnTo>
                <a:lnTo>
                  <a:pt x="15519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170" y="-1131672"/>
            <a:ext cx="18714340" cy="11957662"/>
            <a:chOff x="0" y="0"/>
            <a:chExt cx="4928880" cy="3149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80" cy="3149343"/>
            </a:xfrm>
            <a:custGeom>
              <a:avLst/>
              <a:gdLst/>
              <a:ahLst/>
              <a:cxnLst/>
              <a:rect r="r" b="b" t="t" l="l"/>
              <a:pathLst>
                <a:path h="3149343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3107974"/>
                  </a:lnTo>
                  <a:cubicBezTo>
                    <a:pt x="4928880" y="3118946"/>
                    <a:pt x="4924521" y="3129468"/>
                    <a:pt x="4916763" y="3137226"/>
                  </a:cubicBezTo>
                  <a:cubicBezTo>
                    <a:pt x="4909005" y="3144985"/>
                    <a:pt x="4898482" y="3149343"/>
                    <a:pt x="4887511" y="3149343"/>
                  </a:cubicBezTo>
                  <a:lnTo>
                    <a:pt x="41369" y="3149343"/>
                  </a:lnTo>
                  <a:cubicBezTo>
                    <a:pt x="30397" y="3149343"/>
                    <a:pt x="19875" y="3144985"/>
                    <a:pt x="12117" y="3137226"/>
                  </a:cubicBezTo>
                  <a:cubicBezTo>
                    <a:pt x="4358" y="3129468"/>
                    <a:pt x="0" y="3118946"/>
                    <a:pt x="0" y="3107974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8880" cy="318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58067" y="914400"/>
            <a:ext cx="377186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cs typeface="Alata"/>
              </a:rPr>
              <a:t>วัตถุประสงค์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3199"/>
            <a:ext cx="16230600" cy="47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 1. เพื่อศึกษาระบบต้นทุนการก่อสร้างโครงการ ในภาพรวมตั้งแต่การจัดเก็บความต้องการ การวิเคราะห์ และออกแบบระบบ รวมถึงกระบวนการพัฒนาโดยภาษาคอมพิวเตอร์</a:t>
            </a:r>
          </a:p>
          <a:p>
            <a:pPr>
              <a:lnSpc>
                <a:spcPts val="6299"/>
              </a:lnSpc>
            </a:p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Alata"/>
                <a:cs typeface="Alata"/>
              </a:rPr>
              <a:t>2. เพื่อจัดทำการทดสอบระบบแบบอัตโนมัติในส่วนของ Unit Test และ E2E Test ให้กับระบบ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- หัวข้อ โครงการ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ทดสอบการ "+ เพิ่ม Project"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2341374"/>
            <a:ext cx="16242789" cy="766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  <a:cs typeface="Alata"/>
              </a:rPr>
              <a:t>กรณีที่ 1: ทดสอบการ "+ เพิ่ม Project" แบบ สถานะ "Active" ไม่ "เพิ่ม Site"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สถานะ : Active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ชื่อ Project : Project1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ชื่อย่อ : P1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มูลค่า Project (บาท) : 1000000</a:t>
            </a:r>
          </a:p>
          <a:p>
            <a:pPr>
              <a:lnSpc>
                <a:spcPts val="3979"/>
              </a:lnSpc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"บันทึกข้อมูลแล้ว (สีเขียว)"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3979"/>
              </a:lnSpc>
            </a:pPr>
          </a:p>
          <a:p>
            <a:pPr>
              <a:lnSpc>
                <a:spcPts val="3979"/>
              </a:lnSpc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      ผลลัพธ์จริง</a:t>
            </a: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และแสดงในหน้าตาราง "จัดการข้อมูล Project- ระบบบันทึกข้อมูลที่ทำการเพิ่มในระบบ และแสดง Popup "บันทึกข้อมูลแล้ว (สีเขียว)"</a:t>
            </a:r>
          </a:p>
          <a:p>
            <a:pPr>
              <a:lnSpc>
                <a:spcPts val="3979"/>
              </a:lnSpc>
            </a:pPr>
          </a:p>
          <a:p>
            <a:pPr marL="1227472" indent="-409157" lvl="2">
              <a:lnSpc>
                <a:spcPts val="3979"/>
              </a:lnSpc>
              <a:buFont typeface="Arial"/>
              <a:buChar char="⚬"/>
            </a:pPr>
            <a:r>
              <a:rPr lang="en-US" sz="2842">
                <a:solidFill>
                  <a:srgbClr val="FFFFFF"/>
                </a:solidFill>
                <a:latin typeface="Alata"/>
                <a:cs typeface="Alata"/>
              </a:rPr>
              <a:t> 2. ข้อมูลที่เพิ่ม แสดงในตาราง "จัดการข้อมูล Project"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16242789" cy="954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กรณีที่ 2: ทดสอบการ "+ เพิ่ม Project" แบบ สถานะ "Inactive" ไม่ "เพิ่ม Site"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สถานะ : Inactive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ชื่อ Project : Project2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ชื่อย่อ : P2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มูลค่า Project (บาท) : 2000000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          คาดหวังผลลัพธ์: 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"บันทึกข้อมูลแล้ว (สีเขียว)"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          ผลลัพธ์จริง 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"บันทึกข้อมูลแล้ว (สีเขียว)"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671449" cy="10287000"/>
          </a:xfrm>
          <a:custGeom>
            <a:avLst/>
            <a:gdLst/>
            <a:ahLst/>
            <a:cxnLst/>
            <a:rect r="r" b="b" t="t" l="l"/>
            <a:pathLst>
              <a:path h="10287000" w="7671449">
                <a:moveTo>
                  <a:pt x="0" y="0"/>
                </a:moveTo>
                <a:lnTo>
                  <a:pt x="7671449" y="0"/>
                </a:lnTo>
                <a:lnTo>
                  <a:pt x="7671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6816" y="4330996"/>
            <a:ext cx="10431184" cy="1625007"/>
          </a:xfrm>
          <a:custGeom>
            <a:avLst/>
            <a:gdLst/>
            <a:ahLst/>
            <a:cxnLst/>
            <a:rect r="r" b="b" t="t" l="l"/>
            <a:pathLst>
              <a:path h="1625007" w="10431184">
                <a:moveTo>
                  <a:pt x="0" y="0"/>
                </a:moveTo>
                <a:lnTo>
                  <a:pt x="10431184" y="0"/>
                </a:lnTo>
                <a:lnTo>
                  <a:pt x="10431184" y="1625008"/>
                </a:lnTo>
                <a:lnTo>
                  <a:pt x="0" y="162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3074" y="914400"/>
            <a:ext cx="217720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lata"/>
              </a:rPr>
              <a:t>AT_P1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1770" y="2284525"/>
            <a:ext cx="8643187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ทดสอบการ "+ เพิ่ม Project" </a:t>
            </a: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แบบ สถานะ "Active" ไม่ "เพิ่ม Site"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24775"/>
          </a:xfrm>
          <a:custGeom>
            <a:avLst/>
            <a:gdLst/>
            <a:ahLst/>
            <a:cxnLst/>
            <a:rect r="r" b="b" t="t" l="l"/>
            <a:pathLst>
              <a:path h="7724775" w="18288000">
                <a:moveTo>
                  <a:pt x="0" y="0"/>
                </a:moveTo>
                <a:lnTo>
                  <a:pt x="18288000" y="0"/>
                </a:lnTo>
                <a:lnTo>
                  <a:pt x="18288000" y="7724775"/>
                </a:lnTo>
                <a:lnTo>
                  <a:pt x="0" y="772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63226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1963" y="-1789853"/>
            <a:ext cx="19640669" cy="13176516"/>
            <a:chOff x="0" y="0"/>
            <a:chExt cx="5172851" cy="34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851" cy="3470358"/>
            </a:xfrm>
            <a:custGeom>
              <a:avLst/>
              <a:gdLst/>
              <a:ahLst/>
              <a:cxnLst/>
              <a:rect r="r" b="b" t="t" l="l"/>
              <a:pathLst>
                <a:path h="3470358" w="5172851">
                  <a:moveTo>
                    <a:pt x="39418" y="0"/>
                  </a:moveTo>
                  <a:lnTo>
                    <a:pt x="5133434" y="0"/>
                  </a:lnTo>
                  <a:cubicBezTo>
                    <a:pt x="5143888" y="0"/>
                    <a:pt x="5153914" y="4153"/>
                    <a:pt x="5161306" y="11545"/>
                  </a:cubicBezTo>
                  <a:cubicBezTo>
                    <a:pt x="5168698" y="18937"/>
                    <a:pt x="5172851" y="28964"/>
                    <a:pt x="5172851" y="39418"/>
                  </a:cubicBezTo>
                  <a:lnTo>
                    <a:pt x="5172851" y="3430941"/>
                  </a:lnTo>
                  <a:cubicBezTo>
                    <a:pt x="5172851" y="3441395"/>
                    <a:pt x="5168698" y="3451421"/>
                    <a:pt x="5161306" y="3458813"/>
                  </a:cubicBezTo>
                  <a:cubicBezTo>
                    <a:pt x="5153914" y="3466205"/>
                    <a:pt x="5143888" y="3470358"/>
                    <a:pt x="5133434" y="3470358"/>
                  </a:cubicBezTo>
                  <a:lnTo>
                    <a:pt x="39418" y="3470358"/>
                  </a:lnTo>
                  <a:cubicBezTo>
                    <a:pt x="28964" y="3470358"/>
                    <a:pt x="18937" y="3466205"/>
                    <a:pt x="11545" y="3458813"/>
                  </a:cubicBezTo>
                  <a:cubicBezTo>
                    <a:pt x="4153" y="3451421"/>
                    <a:pt x="0" y="3441395"/>
                    <a:pt x="0" y="3430941"/>
                  </a:cubicBezTo>
                  <a:lnTo>
                    <a:pt x="0" y="39418"/>
                  </a:lnTo>
                  <a:cubicBezTo>
                    <a:pt x="0" y="28964"/>
                    <a:pt x="4153" y="18937"/>
                    <a:pt x="11545" y="11545"/>
                  </a:cubicBezTo>
                  <a:cubicBezTo>
                    <a:pt x="18937" y="4153"/>
                    <a:pt x="28964" y="0"/>
                    <a:pt x="39418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2851" cy="350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5981700"/>
          </a:xfrm>
          <a:custGeom>
            <a:avLst/>
            <a:gdLst/>
            <a:ahLst/>
            <a:cxnLst/>
            <a:rect r="r" b="b" t="t" l="l"/>
            <a:pathLst>
              <a:path h="5981700" w="18288000">
                <a:moveTo>
                  <a:pt x="0" y="0"/>
                </a:moveTo>
                <a:lnTo>
                  <a:pt x="18288000" y="0"/>
                </a:lnTo>
                <a:lnTo>
                  <a:pt x="18288000" y="5981700"/>
                </a:lnTo>
                <a:lnTo>
                  <a:pt x="0" y="5981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437245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Log ที่ได้จากการทดสอบ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23925"/>
            <a:ext cx="16001158" cy="826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63"/>
              </a:lnSpc>
            </a:pPr>
            <a:r>
              <a:rPr lang="en-US" sz="5759">
                <a:solidFill>
                  <a:srgbClr val="FFFFFF"/>
                </a:solidFill>
                <a:latin typeface="Alata"/>
                <a:cs typeface="Alata"/>
              </a:rPr>
              <a:t>ผลการทดสอบ ของ AT_P</a:t>
            </a:r>
          </a:p>
          <a:p>
            <a:pPr marL="967233" indent="-48361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ผลการทดสอบหน่วยแต่ละกรณี: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934466" indent="-644822" lvl="2">
              <a:lnSpc>
                <a:spcPts val="6272"/>
              </a:lnSpc>
              <a:buFont typeface="Arial"/>
              <a:buChar char="⚬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6272"/>
              </a:lnSpc>
            </a:pPr>
          </a:p>
          <a:p>
            <a:pPr marL="967233" indent="-483617" lvl="1">
              <a:lnSpc>
                <a:spcPts val="6272"/>
              </a:lnSpc>
              <a:buFont typeface="Arial"/>
              <a:buChar char="•"/>
            </a:pPr>
            <a:r>
              <a:rPr lang="en-US" sz="4480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ไม่มี</a:t>
            </a:r>
          </a:p>
          <a:p>
            <a:pPr>
              <a:lnSpc>
                <a:spcPts val="6272"/>
              </a:lnSpc>
            </a:pPr>
          </a:p>
          <a:p>
            <a:pPr>
              <a:lnSpc>
                <a:spcPts val="7643"/>
              </a:lnSpc>
            </a:pPr>
            <a:r>
              <a:rPr lang="en-US" sz="5459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โครงการ ผ่าน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138464"/>
            <a:ext cx="18288000" cy="5002980"/>
          </a:xfrm>
          <a:custGeom>
            <a:avLst/>
            <a:gdLst/>
            <a:ahLst/>
            <a:cxnLst/>
            <a:rect r="r" b="b" t="t" l="l"/>
            <a:pathLst>
              <a:path h="5002980" w="18288000">
                <a:moveTo>
                  <a:pt x="0" y="0"/>
                </a:moveTo>
                <a:lnTo>
                  <a:pt x="18288000" y="0"/>
                </a:lnTo>
                <a:lnTo>
                  <a:pt x="18288000" y="5002980"/>
                </a:lnTo>
                <a:lnTo>
                  <a:pt x="0" y="500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- หัวข้อ ไซต์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ทดสอบการ  "เพิ่มข้อมูล"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2360424"/>
            <a:ext cx="16230600" cy="659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กรณีที่ 1: ทดสอบการ "เพิ่มข้อมูล" แบบ สถานะ "Active" ชื่อย่อ Project เลือกแบบ "Active"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สถานะ : Active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รหัส Site/โครงการ : AT_0001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ชื่อ Site : ทดสอบอัตโนมัติ_1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ชื่อย่อ : AT1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รหัสประจำตัวผู้เสียภาษี : AT1111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หมายเลขโทรศัพท์ : 1111111111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หมายเลข FAX : 11-111-1111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ที่อยู่ : -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</a:rPr>
              <a:t>Remarks : -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ชื่อย่อ Project : ET1 (เป็นสถานะ "Active")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      ผลลัพธ์ที่คาดหวัง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"บันทึกข้อมูลแล้ว (สีเขียว)"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      ผลลัพธ์จริง</a:t>
            </a: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และแสดงในหน้าตาราง "จัดการข้อมูล Project- ระบบบันทึกข้อมูลที่ทำการเพิ่มในระบบ และแสดง Popup "บันทึกข้อมูลแล้ว (สีเขียว)"</a:t>
            </a:r>
          </a:p>
          <a:p>
            <a:pPr>
              <a:lnSpc>
                <a:spcPts val="2520"/>
              </a:lnSpc>
            </a:pPr>
          </a:p>
          <a:p>
            <a:pPr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Alata"/>
                <a:cs typeface="Alata"/>
              </a:rPr>
              <a:t> 2. ข้อมูลที่เพิ่ม แสดงในตาราง "จัดการข้อมูล Project"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956762" cy="10287000"/>
          </a:xfrm>
          <a:custGeom>
            <a:avLst/>
            <a:gdLst/>
            <a:ahLst/>
            <a:cxnLst/>
            <a:rect r="r" b="b" t="t" l="l"/>
            <a:pathLst>
              <a:path h="10287000" w="6956762">
                <a:moveTo>
                  <a:pt x="0" y="0"/>
                </a:moveTo>
                <a:lnTo>
                  <a:pt x="6956762" y="0"/>
                </a:lnTo>
                <a:lnTo>
                  <a:pt x="6956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3688" y="4639954"/>
            <a:ext cx="10994312" cy="3456234"/>
          </a:xfrm>
          <a:custGeom>
            <a:avLst/>
            <a:gdLst/>
            <a:ahLst/>
            <a:cxnLst/>
            <a:rect r="r" b="b" t="t" l="l"/>
            <a:pathLst>
              <a:path h="3456234" w="10994312">
                <a:moveTo>
                  <a:pt x="0" y="0"/>
                </a:moveTo>
                <a:lnTo>
                  <a:pt x="10994312" y="0"/>
                </a:lnTo>
                <a:lnTo>
                  <a:pt x="10994312" y="3456234"/>
                </a:lnTo>
                <a:lnTo>
                  <a:pt x="0" y="345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3074" y="914400"/>
            <a:ext cx="217720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lata"/>
              </a:rPr>
              <a:t>AT_S1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1770" y="2284525"/>
            <a:ext cx="864318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ทดสอบการ "เพิ่มข้อมูล"แบบ สถานะ "Active"ชื่อย่อ Project เลือกแบบ "Active"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71309"/>
            <a:ext cx="13864370" cy="868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87"/>
              </a:lnSpc>
            </a:pPr>
            <a:r>
              <a:rPr lang="en-US" sz="4990">
                <a:solidFill>
                  <a:srgbClr val="FFFFFF"/>
                </a:solidFill>
                <a:latin typeface="Alata"/>
                <a:cs typeface="Alata"/>
              </a:rPr>
              <a:t>ผลการทดสอบ ของ AT_S</a:t>
            </a:r>
          </a:p>
          <a:p>
            <a:pPr marL="838069" indent="-419035" lvl="1">
              <a:lnSpc>
                <a:spcPts val="5434"/>
              </a:lnSpc>
              <a:buFont typeface="Arial"/>
              <a:buChar char="•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  ผลการทดสอบหน่วยแต่ละกรณี:</a:t>
            </a:r>
          </a:p>
          <a:p>
            <a:pPr marL="1676138" indent="-558713" lvl="2">
              <a:lnSpc>
                <a:spcPts val="5434"/>
              </a:lnSpc>
              <a:buFont typeface="Arial"/>
              <a:buChar char="⚬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676138" indent="-558713" lvl="2">
              <a:lnSpc>
                <a:spcPts val="5434"/>
              </a:lnSpc>
              <a:buFont typeface="Arial"/>
              <a:buChar char="⚬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676138" indent="-558713" lvl="2">
              <a:lnSpc>
                <a:spcPts val="5434"/>
              </a:lnSpc>
              <a:buFont typeface="Arial"/>
              <a:buChar char="⚬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กรณีทดสอบที่ 3: ผ่าน</a:t>
            </a:r>
          </a:p>
          <a:p>
            <a:pPr marL="1676138" indent="-558713" lvl="2">
              <a:lnSpc>
                <a:spcPts val="5434"/>
              </a:lnSpc>
              <a:buFont typeface="Arial"/>
              <a:buChar char="⚬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กรณีทดสอบที่ 4: ผ่าน</a:t>
            </a:r>
          </a:p>
          <a:p>
            <a:pPr>
              <a:lnSpc>
                <a:spcPts val="5434"/>
              </a:lnSpc>
            </a:pPr>
          </a:p>
          <a:p>
            <a:pPr marL="838069" indent="-419035" lvl="1">
              <a:lnSpc>
                <a:spcPts val="5434"/>
              </a:lnSpc>
              <a:buFont typeface="Arial"/>
              <a:buChar char="•"/>
            </a:pPr>
            <a:r>
              <a:rPr lang="en-US" sz="3881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ข้อผิดพลาดระหว่างการทดสอบอัตโนมัติ ทำให้ไม่ได้ Report ออกมา เนื่องจาก บอททำการรัน ข้าม Test Case</a:t>
            </a:r>
          </a:p>
          <a:p>
            <a:pPr>
              <a:lnSpc>
                <a:spcPts val="5434"/>
              </a:lnSpc>
            </a:pPr>
          </a:p>
          <a:p>
            <a:pPr>
              <a:lnSpc>
                <a:spcPts val="6623"/>
              </a:lnSpc>
            </a:pPr>
            <a:r>
              <a:rPr lang="en-US" sz="4730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ไซต์: Automated ไม่ผ่าน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7947"/>
            <a:ext cx="16230600" cy="1631106"/>
            <a:chOff x="0" y="0"/>
            <a:chExt cx="4274726" cy="429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429592"/>
            </a:xfrm>
            <a:custGeom>
              <a:avLst/>
              <a:gdLst/>
              <a:ahLst/>
              <a:cxnLst/>
              <a:rect r="r" b="b" t="t" l="l"/>
              <a:pathLst>
                <a:path h="429592" w="4274726">
                  <a:moveTo>
                    <a:pt x="4071526" y="0"/>
                  </a:moveTo>
                  <a:cubicBezTo>
                    <a:pt x="4183750" y="0"/>
                    <a:pt x="4274726" y="96167"/>
                    <a:pt x="4274726" y="214796"/>
                  </a:cubicBezTo>
                  <a:cubicBezTo>
                    <a:pt x="4274726" y="333424"/>
                    <a:pt x="4183750" y="429592"/>
                    <a:pt x="4071526" y="429592"/>
                  </a:cubicBezTo>
                  <a:lnTo>
                    <a:pt x="203200" y="429592"/>
                  </a:lnTo>
                  <a:cubicBezTo>
                    <a:pt x="90976" y="429592"/>
                    <a:pt x="0" y="333424"/>
                    <a:pt x="0" y="214796"/>
                  </a:cubicBezTo>
                  <a:cubicBezTo>
                    <a:pt x="0" y="96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46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87364" y="4302760"/>
            <a:ext cx="8113272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cs typeface="Alata"/>
              </a:rPr>
              <a:t>ผลที่คาดว่าจะได้รับ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91204" y="0"/>
            <a:ext cx="13018062" cy="10287000"/>
          </a:xfrm>
          <a:custGeom>
            <a:avLst/>
            <a:gdLst/>
            <a:ahLst/>
            <a:cxnLst/>
            <a:rect r="r" b="b" t="t" l="l"/>
            <a:pathLst>
              <a:path h="10287000" w="13018062">
                <a:moveTo>
                  <a:pt x="0" y="0"/>
                </a:moveTo>
                <a:lnTo>
                  <a:pt x="13018062" y="0"/>
                </a:lnTo>
                <a:lnTo>
                  <a:pt x="13018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- หัวข้อ ผู้รับเหมา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ทดสอบการ "เพิ่มข้อมูล"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2331849"/>
            <a:ext cx="16230600" cy="891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กรณีที่ 1: ทดสอบการ "เพิ่มข้อมูล" ประเภทภาษีหัก ณ ที่จ่าย : ไม่หัก แบบ สถานะ : inactive ไม่ เพิ่ม "บัญชีธนาคาร"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</a:rPr>
              <a:t>Code : AT00001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ชื่อร้าน/ผรม : ETest1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ชื่อร้าน/ผรม แบบย่อ : ET_1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เลขประจำตัวผู้เสียภาษี : ET00001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ประเภทภาษีหัก ณ ที่จ่าย : ไม่หัก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แฟกซ์ : 11-111-1111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เบอร์โทรศัพท์ : 1111111111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ที่อยู่ : -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ผังบัญชี : - 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วันที่ชำระเงิน : -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</a:rPr>
              <a:t>remarks : -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</a:rPr>
              <a:t>status : inactive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บัญชีธนาคาร : -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ata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962025"/>
            <a:ext cx="16230600" cy="44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ata"/>
              </a:rPr>
              <a:t> </a:t>
            </a:r>
            <a:r>
              <a:rPr lang="en-US" sz="2799">
                <a:solidFill>
                  <a:srgbClr val="FFFFFF"/>
                </a:solidFill>
                <a:cs typeface="Alata"/>
              </a:rPr>
              <a:t>ผลลัพธ์</a:t>
            </a:r>
            <a:r>
              <a:rPr lang="en-US" sz="2799">
                <a:solidFill>
                  <a:srgbClr val="FFFFFF"/>
                </a:solidFill>
                <a:cs typeface="Alata"/>
              </a:rPr>
              <a:t>ที่คาดหวัง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แสดง Popup "success (สีเขียว)"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 ผลลัพธ์จริง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แสดง Popup "success (สีเขียว)"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 marL="1209039" indent="-403013" lvl="2">
              <a:lnSpc>
                <a:spcPts val="3919"/>
              </a:lnSpc>
              <a:buFont typeface="Arial"/>
              <a:buChar char="⚬"/>
            </a:pP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956762" cy="10287000"/>
          </a:xfrm>
          <a:custGeom>
            <a:avLst/>
            <a:gdLst/>
            <a:ahLst/>
            <a:cxnLst/>
            <a:rect r="r" b="b" t="t" l="l"/>
            <a:pathLst>
              <a:path h="10287000" w="6956762">
                <a:moveTo>
                  <a:pt x="0" y="0"/>
                </a:moveTo>
                <a:lnTo>
                  <a:pt x="6956762" y="0"/>
                </a:lnTo>
                <a:lnTo>
                  <a:pt x="6956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42993" y="3942969"/>
            <a:ext cx="11045007" cy="3924830"/>
          </a:xfrm>
          <a:custGeom>
            <a:avLst/>
            <a:gdLst/>
            <a:ahLst/>
            <a:cxnLst/>
            <a:rect r="r" b="b" t="t" l="l"/>
            <a:pathLst>
              <a:path h="3924830" w="11045007">
                <a:moveTo>
                  <a:pt x="0" y="0"/>
                </a:moveTo>
                <a:lnTo>
                  <a:pt x="11045007" y="0"/>
                </a:lnTo>
                <a:lnTo>
                  <a:pt x="11045007" y="3924830"/>
                </a:lnTo>
                <a:lnTo>
                  <a:pt x="0" y="3924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43208" y="490220"/>
            <a:ext cx="217720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lata"/>
              </a:rPr>
              <a:t>AT_C1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1811" y="1617768"/>
            <a:ext cx="9156189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ทดสอบการ "เพิ่มข้อมูล" </a:t>
            </a: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ประเภทภาษีหัก ณ ที่จ่าย : ไม่หัก แบบ สถานะ : inactive ไม่ เพิ่ม "บัญชีธนาคาร"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80834"/>
            <a:ext cx="13234824" cy="828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</a:pPr>
            <a:r>
              <a:rPr lang="en-US" sz="4764">
                <a:solidFill>
                  <a:srgbClr val="FFFFFF"/>
                </a:solidFill>
                <a:latin typeface="Alata"/>
                <a:cs typeface="Alata"/>
              </a:rPr>
              <a:t>ผลการทดสอบ ของ AT_C</a:t>
            </a:r>
          </a:p>
          <a:p>
            <a:pPr marL="800015" indent="-400007" lvl="1">
              <a:lnSpc>
                <a:spcPts val="5187"/>
              </a:lnSpc>
              <a:buFont typeface="Arial"/>
              <a:buChar char="•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  ผลการทดสอบหน่วยแต่ละกรณี: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1: ผ่าน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2: ผ่าน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</a:rPr>
              <a:t>.....</a:t>
            </a:r>
          </a:p>
          <a:p>
            <a:pPr marL="1600029" indent="-533343" lvl="2">
              <a:lnSpc>
                <a:spcPts val="5187"/>
              </a:lnSpc>
              <a:buFont typeface="Arial"/>
              <a:buChar char="⚬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กรณีทดสอบที่ 66: ผ่าน</a:t>
            </a:r>
          </a:p>
          <a:p>
            <a:pPr>
              <a:lnSpc>
                <a:spcPts val="5187"/>
              </a:lnSpc>
            </a:pPr>
          </a:p>
          <a:p>
            <a:pPr marL="800015" indent="-400007" lvl="1">
              <a:lnSpc>
                <a:spcPts val="5187"/>
              </a:lnSpc>
              <a:buFont typeface="Arial"/>
              <a:buChar char="•"/>
            </a:pPr>
            <a:r>
              <a:rPr lang="en-US" sz="3705">
                <a:solidFill>
                  <a:srgbClr val="FFFFFF"/>
                </a:solidFill>
                <a:latin typeface="Alata"/>
                <a:cs typeface="Alata"/>
              </a:rPr>
              <a:t>ข้อผิดพลาดที่พบ: ในระหว่างการทดสอบ ตั้งแต่ต้นจนจบ พบปัญหาบอทหยุดการทำงาน เนื่องจาก path มีการเปลี่ยนแปลง</a:t>
            </a:r>
          </a:p>
          <a:p>
            <a:pPr>
              <a:lnSpc>
                <a:spcPts val="5187"/>
              </a:lnSpc>
            </a:pPr>
          </a:p>
          <a:p>
            <a:pPr>
              <a:lnSpc>
                <a:spcPts val="6322"/>
              </a:lnSpc>
            </a:pPr>
            <a:r>
              <a:rPr lang="en-US" sz="4516">
                <a:solidFill>
                  <a:srgbClr val="FFFFFF"/>
                </a:solidFill>
                <a:latin typeface="Alata"/>
                <a:cs typeface="Alata"/>
              </a:rPr>
              <a:t>สรุป : ผลการทดสอบหน่วยโดยรวม ในหัวข้อ ผู้รับเหมา: Automated ไม่ผ่าน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31904" y="0"/>
            <a:ext cx="2824192" cy="10287000"/>
          </a:xfrm>
          <a:custGeom>
            <a:avLst/>
            <a:gdLst/>
            <a:ahLst/>
            <a:cxnLst/>
            <a:rect r="r" b="b" t="t" l="l"/>
            <a:pathLst>
              <a:path h="10287000" w="2824192">
                <a:moveTo>
                  <a:pt x="0" y="0"/>
                </a:moveTo>
                <a:lnTo>
                  <a:pt x="2824192" y="0"/>
                </a:lnTo>
                <a:lnTo>
                  <a:pt x="2824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344202"/>
            <a:ext cx="162306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lata"/>
                <a:cs typeface="Alata"/>
              </a:rPr>
              <a:t> - หัวข้อ ตั้งค่าผู้ใช้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lata"/>
                <a:cs typeface="Alata"/>
              </a:rPr>
              <a:t>      - วัตถุประสงค์: ทดสอบการ  "เพิ่มผู้ใช้"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511" y="2350899"/>
            <a:ext cx="14179729" cy="744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4"/>
              </a:lnSpc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กรณีที่ 1: ทดสอบการ "เพิ่มผู้ใช้"ประเภทผู้ใช้ : Super Admin แนบภาพลายเซ็น : -</a:t>
            </a:r>
          </a:p>
          <a:p>
            <a:pPr>
              <a:lnSpc>
                <a:spcPts val="3704"/>
              </a:lnSpc>
            </a:pPr>
            <a:r>
              <a:rPr lang="en-US" sz="2646">
                <a:solidFill>
                  <a:srgbClr val="FFFFFF"/>
                </a:solidFill>
                <a:latin typeface="Alata"/>
              </a:rPr>
              <a:t>          Input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ชื่อผู้ใช้ : US_1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ชื่อเล่น : Nn_1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ชื่อ : N_1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นามสกุล : Sn_1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เบอร์โทรศัพท์ : 1111111111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เลขบัตรประชาชน : 1-1111-11111-11-1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วันเกิด : 1/1/2002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ที่อยู่ : -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</a:rPr>
              <a:t>Username : Un_1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</a:rPr>
              <a:t>E-mail : Em1@link.com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รหัสผ่าน : pw1_1111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ยืนยันรหัสผ่าน : pw1_1111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ประเภทผู้ใช้ : Super Admin</a:t>
            </a:r>
          </a:p>
          <a:p>
            <a:pPr marL="1142627" indent="-380876" lvl="2">
              <a:lnSpc>
                <a:spcPts val="3704"/>
              </a:lnSpc>
              <a:buFont typeface="Arial"/>
              <a:buChar char="⚬"/>
            </a:pPr>
            <a:r>
              <a:rPr lang="en-US" sz="2646">
                <a:solidFill>
                  <a:srgbClr val="FFFFFF"/>
                </a:solidFill>
                <a:latin typeface="Alata"/>
                <a:cs typeface="Alata"/>
              </a:rPr>
              <a:t>แนบภาพลายเซ็น : -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6511" y="952500"/>
            <a:ext cx="16230600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lata"/>
              </a:rPr>
              <a:t> </a:t>
            </a:r>
            <a:r>
              <a:rPr lang="en-US" sz="4200">
                <a:solidFill>
                  <a:srgbClr val="FFFFFF"/>
                </a:solidFill>
                <a:cs typeface="Alata"/>
              </a:rPr>
              <a:t>ผลลัพธ์</a:t>
            </a:r>
            <a:r>
              <a:rPr lang="en-US" sz="4200">
                <a:solidFill>
                  <a:srgbClr val="FFFFFF"/>
                </a:solidFill>
                <a:cs typeface="Alata"/>
              </a:rPr>
              <a:t>ที่คาดหวัง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"เพิ่มข้อมูลแล้ว (สีเขียว)"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  <a:p>
            <a:pPr>
              <a:lnSpc>
                <a:spcPts val="5880"/>
              </a:lnSpc>
            </a:p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lata"/>
                <a:cs typeface="Alata"/>
              </a:rPr>
              <a:t> ผลลัพธ์จริง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lata"/>
                <a:cs typeface="Alata"/>
              </a:rPr>
              <a:t>1. ระบบบันทึกข้อมูลที่ทำการเพิ่ม จะแสดง Popup "เพิ่มข้อมูลแล้ว (สีเขียว)"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Alata"/>
                <a:cs typeface="Alata"/>
              </a:rPr>
              <a:t>2. ข้อมูลที่เพิ่ม แสดงในตาราง "จัดการข้อมูล Project"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120664" cy="10287000"/>
          </a:xfrm>
          <a:custGeom>
            <a:avLst/>
            <a:gdLst/>
            <a:ahLst/>
            <a:cxnLst/>
            <a:rect r="r" b="b" t="t" l="l"/>
            <a:pathLst>
              <a:path h="10287000" w="8120664">
                <a:moveTo>
                  <a:pt x="0" y="0"/>
                </a:moveTo>
                <a:lnTo>
                  <a:pt x="8120664" y="0"/>
                </a:lnTo>
                <a:lnTo>
                  <a:pt x="81206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0297" y="4046992"/>
            <a:ext cx="9997703" cy="3538870"/>
          </a:xfrm>
          <a:custGeom>
            <a:avLst/>
            <a:gdLst/>
            <a:ahLst/>
            <a:cxnLst/>
            <a:rect r="r" b="b" t="t" l="l"/>
            <a:pathLst>
              <a:path h="3538870" w="9997703">
                <a:moveTo>
                  <a:pt x="0" y="0"/>
                </a:moveTo>
                <a:lnTo>
                  <a:pt x="9997703" y="0"/>
                </a:lnTo>
                <a:lnTo>
                  <a:pt x="9997703" y="3538869"/>
                </a:lnTo>
                <a:lnTo>
                  <a:pt x="0" y="353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51987" y="490220"/>
            <a:ext cx="217720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lata"/>
              </a:rPr>
              <a:t>AT_U1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1811" y="1617768"/>
            <a:ext cx="915618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ทดสอบการ "เพิ่มผู้ใช้" </a:t>
            </a:r>
            <a:r>
              <a:rPr lang="en-US" sz="3600">
                <a:solidFill>
                  <a:srgbClr val="FFFFFF"/>
                </a:solidFill>
                <a:latin typeface="Alata"/>
                <a:cs typeface="Alata"/>
              </a:rPr>
              <a:t>ประเภทผู้ใช้ : Super Admin แนบภาพลายเซ็น : -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170" y="-1546082"/>
            <a:ext cx="18689963" cy="12372072"/>
            <a:chOff x="0" y="0"/>
            <a:chExt cx="4922459" cy="3258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459" cy="3258488"/>
            </a:xfrm>
            <a:custGeom>
              <a:avLst/>
              <a:gdLst/>
              <a:ahLst/>
              <a:cxnLst/>
              <a:rect r="r" b="b" t="t" l="l"/>
              <a:pathLst>
                <a:path h="3258488" w="4922459">
                  <a:moveTo>
                    <a:pt x="41423" y="0"/>
                  </a:moveTo>
                  <a:lnTo>
                    <a:pt x="4881036" y="0"/>
                  </a:lnTo>
                  <a:cubicBezTo>
                    <a:pt x="4903913" y="0"/>
                    <a:pt x="4922459" y="18546"/>
                    <a:pt x="4922459" y="41423"/>
                  </a:cubicBezTo>
                  <a:lnTo>
                    <a:pt x="4922459" y="3217065"/>
                  </a:lnTo>
                  <a:cubicBezTo>
                    <a:pt x="4922459" y="3228051"/>
                    <a:pt x="4918095" y="3238588"/>
                    <a:pt x="4910327" y="3246356"/>
                  </a:cubicBezTo>
                  <a:cubicBezTo>
                    <a:pt x="4902559" y="3254124"/>
                    <a:pt x="4892022" y="3258488"/>
                    <a:pt x="4881036" y="3258488"/>
                  </a:cubicBezTo>
                  <a:lnTo>
                    <a:pt x="41423" y="3258488"/>
                  </a:lnTo>
                  <a:cubicBezTo>
                    <a:pt x="30437" y="3258488"/>
                    <a:pt x="19901" y="3254124"/>
                    <a:pt x="12132" y="3246356"/>
                  </a:cubicBezTo>
                  <a:cubicBezTo>
                    <a:pt x="4364" y="3238588"/>
                    <a:pt x="0" y="3228051"/>
                    <a:pt x="0" y="3217065"/>
                  </a:cubicBezTo>
                  <a:lnTo>
                    <a:pt x="0" y="41423"/>
                  </a:lnTo>
                  <a:cubicBezTo>
                    <a:pt x="0" y="30437"/>
                    <a:pt x="4364" y="19901"/>
                    <a:pt x="12132" y="12132"/>
                  </a:cubicBezTo>
                  <a:cubicBezTo>
                    <a:pt x="19901" y="4364"/>
                    <a:pt x="30437" y="0"/>
                    <a:pt x="41423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2459" cy="3296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7781925"/>
          </a:xfrm>
          <a:custGeom>
            <a:avLst/>
            <a:gdLst/>
            <a:ahLst/>
            <a:cxnLst/>
            <a:rect r="r" b="b" t="t" l="l"/>
            <a:pathLst>
              <a:path h="7781925" w="18288000">
                <a:moveTo>
                  <a:pt x="0" y="0"/>
                </a:moveTo>
                <a:lnTo>
                  <a:pt x="18288000" y="0"/>
                </a:lnTo>
                <a:lnTo>
                  <a:pt x="18288000" y="7781925"/>
                </a:lnTo>
                <a:lnTo>
                  <a:pt x="0" y="778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9798" y="8632262"/>
            <a:ext cx="80684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Alata"/>
                <a:cs typeface="Alata"/>
              </a:rPr>
              <a:t>ไฟล์ Report ที่ได้จากการทดสอบ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DAF61rdKwlI</dc:identifier>
  <dcterms:modified xsi:type="dcterms:W3CDTF">2011-08-01T06:04:30Z</dcterms:modified>
  <cp:revision>1</cp:revision>
  <dc:title>สไลด์สอบ 100</dc:title>
</cp:coreProperties>
</file>